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31"/>
  </p:normalViewPr>
  <p:slideViewPr>
    <p:cSldViewPr snapToGrid="0" snapToObjects="1">
      <p:cViewPr varScale="1">
        <p:scale>
          <a:sx n="97" d="100"/>
          <a:sy n="97" d="100"/>
        </p:scale>
        <p:origin x="6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8F0A5-E104-6D4F-9343-42AA694E3159}" type="datetimeFigureOut">
              <a:rPr lang="en-US" smtClean="0"/>
              <a:t>3/21/19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F8492-7CC5-3141-B34B-D889D5025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0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ACEDF0-063C-884F-B737-7ED6F1BF3F17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A2F940-924D-1948-BC4F-61C22E599B5C}" type="slidenum">
              <a:rPr lang="en-US"/>
              <a:pPr/>
              <a:t>6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6CA1AA-333C-514C-8AD6-FF25AE09FDFF}" type="slidenum">
              <a:rPr lang="en-US"/>
              <a:pPr/>
              <a:t>7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2F1705-2A26-494C-918B-6A17EBEF2223}" type="slidenum">
              <a:rPr lang="en-US"/>
              <a:pPr/>
              <a:t>8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A96C67-7F0B-8A47-A9E6-D908153A39E6}" type="slidenum">
              <a:rPr lang="en-US"/>
              <a:pPr/>
              <a:t>9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E8424-7F0F-0D4F-B75D-CF785C1B7114}" type="slidenum">
              <a:rPr lang="en-US"/>
              <a:pPr/>
              <a:t>10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2A864D-529C-764B-AFCB-5668FB7218E2}" type="slidenum">
              <a:rPr lang="en-US"/>
              <a:pPr/>
              <a:t>11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68B692-144A-AF49-B3A5-C6B91D8E6643}" type="slidenum">
              <a:rPr lang="en-US"/>
              <a:pPr/>
              <a:t>12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D4F93F-8A28-0E4F-83E3-DB07B77BEF52}" type="slidenum">
              <a:rPr lang="en-US"/>
              <a:pPr/>
              <a:t>13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8971-EF6A-6E46-AB04-7A8193CEB95E}" type="datetimeFigureOut">
              <a:rPr lang="en-US" smtClean="0"/>
              <a:t>3/21/19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86AEFC-C3A2-6842-B515-B7EE941994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8971-EF6A-6E46-AB04-7A8193CEB95E}" type="datetimeFigureOut">
              <a:rPr lang="en-US" smtClean="0"/>
              <a:t>3/21/19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AEFC-C3A2-6842-B515-B7EE941994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8971-EF6A-6E46-AB04-7A8193CEB95E}" type="datetimeFigureOut">
              <a:rPr lang="en-US" smtClean="0"/>
              <a:t>3/21/19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AEFC-C3A2-6842-B515-B7EE941994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8971-EF6A-6E46-AB04-7A8193CEB95E}" type="datetimeFigureOut">
              <a:rPr lang="en-US" smtClean="0"/>
              <a:t>3/21/19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AEFC-C3A2-6842-B515-B7EE941994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8971-EF6A-6E46-AB04-7A8193CEB95E}" type="datetimeFigureOut">
              <a:rPr lang="en-US" smtClean="0"/>
              <a:t>3/21/19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AEFC-C3A2-6842-B515-B7EE941994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8971-EF6A-6E46-AB04-7A8193CEB95E}" type="datetimeFigureOut">
              <a:rPr lang="en-US" smtClean="0"/>
              <a:t>3/21/19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AEFC-C3A2-6842-B515-B7EE941994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8971-EF6A-6E46-AB04-7A8193CEB95E}" type="datetimeFigureOut">
              <a:rPr lang="en-US" smtClean="0"/>
              <a:t>3/21/19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AEFC-C3A2-6842-B515-B7EE9419940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8971-EF6A-6E46-AB04-7A8193CEB95E}" type="datetimeFigureOut">
              <a:rPr lang="en-US" smtClean="0"/>
              <a:t>3/21/19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AEFC-C3A2-6842-B515-B7EE941994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8971-EF6A-6E46-AB04-7A8193CEB95E}" type="datetimeFigureOut">
              <a:rPr lang="en-US" smtClean="0"/>
              <a:t>3/21/19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AEFC-C3A2-6842-B515-B7EE941994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8971-EF6A-6E46-AB04-7A8193CEB95E}" type="datetimeFigureOut">
              <a:rPr lang="en-US" smtClean="0"/>
              <a:t>3/21/19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AEFC-C3A2-6842-B515-B7EE941994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8971-EF6A-6E46-AB04-7A8193CEB95E}" type="datetimeFigureOut">
              <a:rPr lang="en-US" smtClean="0"/>
              <a:t>3/21/19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AEFC-C3A2-6842-B515-B7EE941994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55158971-EF6A-6E46-AB04-7A8193CEB95E}" type="datetimeFigureOut">
              <a:rPr lang="en-US" smtClean="0"/>
              <a:t>3/21/19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A86AEFC-C3A2-6842-B515-B7EE9419940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383024"/>
            <a:ext cx="7315200" cy="2595025"/>
          </a:xfrm>
        </p:spPr>
        <p:txBody>
          <a:bodyPr>
            <a:normAutofit/>
          </a:bodyPr>
          <a:lstStyle/>
          <a:p>
            <a:r>
              <a:rPr lang="en-US" sz="5500" dirty="0">
                <a:latin typeface="Britannic Bold"/>
                <a:cs typeface="Britannic Bold"/>
              </a:rPr>
              <a:t>Term 3 Response #2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399" y="3099191"/>
            <a:ext cx="8099507" cy="11446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Were the atomic bombings of Hiroshima  and </a:t>
            </a:r>
            <a:r>
              <a:rPr lang="en-US" sz="3000" b="1">
                <a:solidFill>
                  <a:schemeClr val="tx1">
                    <a:lumMod val="85000"/>
                    <a:lumOff val="15000"/>
                  </a:schemeClr>
                </a:solidFill>
              </a:rPr>
              <a:t>Nagasaki </a:t>
            </a:r>
            <a:r>
              <a:rPr lang="en-US" sz="3000" b="1" i="1">
                <a:solidFill>
                  <a:schemeClr val="tx1">
                    <a:lumMod val="85000"/>
                    <a:lumOff val="15000"/>
                  </a:schemeClr>
                </a:solidFill>
              </a:rPr>
              <a:t>necessary</a:t>
            </a:r>
            <a:r>
              <a:rPr lang="en-US" sz="3000" b="1">
                <a:solidFill>
                  <a:schemeClr val="tx1">
                    <a:lumMod val="85000"/>
                    <a:lumOff val="15000"/>
                  </a:schemeClr>
                </a:solidFill>
              </a:rPr>
              <a:t>?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34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725" y="145968"/>
            <a:ext cx="7315200" cy="1154097"/>
          </a:xfrm>
        </p:spPr>
        <p:txBody>
          <a:bodyPr>
            <a:normAutofit/>
          </a:bodyPr>
          <a:lstStyle/>
          <a:p>
            <a:r>
              <a:rPr lang="en-US" sz="5500" dirty="0">
                <a:latin typeface="Britannic Bold"/>
                <a:cs typeface="Britannic Bold"/>
              </a:rPr>
              <a:t>Plagiarism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Plagiarism is when you talk about something, but you do not give the original author/creator credit.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In </a:t>
            </a:r>
            <a:r>
              <a:rPr lang="en-US" sz="2800" dirty="0" err="1"/>
              <a:t>Cegep</a:t>
            </a:r>
            <a:r>
              <a:rPr lang="en-US" sz="2800" dirty="0"/>
              <a:t>, if you are caught submitting something that is plagiarized. This is most likely what will happen. 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396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9686" y="845356"/>
            <a:ext cx="8069913" cy="1547252"/>
          </a:xfrm>
        </p:spPr>
        <p:txBody>
          <a:bodyPr>
            <a:noAutofit/>
          </a:bodyPr>
          <a:lstStyle/>
          <a:p>
            <a:r>
              <a:rPr lang="en-US" sz="5500" dirty="0">
                <a:latin typeface="Britannic Bold"/>
                <a:cs typeface="Britannic Bold"/>
              </a:rPr>
              <a:t>The 4 fun steps of plagiarism </a:t>
            </a:r>
            <a:r>
              <a:rPr lang="en-US" dirty="0">
                <a:latin typeface="Britannic Bold"/>
                <a:cs typeface="Britannic Bold"/>
              </a:rPr>
              <a:t>(according to Champlain College)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You get 0 on the assignment.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If you are caught more than once: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Then you get kicked out of the course.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Then your case is brought to the Dean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Then you will either be suspended, or expelled from the school.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 marL="45720" indent="0"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225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8842" y="1658692"/>
            <a:ext cx="8235046" cy="1447800"/>
          </a:xfrm>
        </p:spPr>
        <p:txBody>
          <a:bodyPr>
            <a:noAutofit/>
          </a:bodyPr>
          <a:lstStyle/>
          <a:p>
            <a:r>
              <a:rPr lang="en-US" sz="5000" dirty="0">
                <a:latin typeface="Britannic Bold"/>
                <a:cs typeface="Britannic Bold"/>
              </a:rPr>
              <a:t>Even if your are paraphrasing, </a:t>
            </a:r>
            <a:br>
              <a:rPr lang="en-US" sz="5000" dirty="0">
                <a:latin typeface="Britannic Bold"/>
                <a:cs typeface="Britannic Bold"/>
              </a:rPr>
            </a:br>
            <a:r>
              <a:rPr lang="en-US" sz="5000" dirty="0">
                <a:latin typeface="Britannic Bold"/>
                <a:cs typeface="Britannic Bold"/>
              </a:rPr>
              <a:t>you need to put footnotes!</a:t>
            </a:r>
            <a:br>
              <a:rPr lang="en-US" sz="5000" dirty="0">
                <a:latin typeface="Britannic Bold"/>
                <a:cs typeface="Britannic Bold"/>
              </a:rPr>
            </a:br>
            <a:endParaRPr lang="en-US" sz="5000" dirty="0">
              <a:latin typeface="Britannic Bold"/>
              <a:cs typeface="Britannic Bold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Example: The text says </a:t>
            </a:r>
          </a:p>
          <a:p>
            <a:r>
              <a:rPr lang="ja-JP" altLang="en-US" sz="2800" dirty="0"/>
              <a:t>“</a:t>
            </a:r>
            <a:r>
              <a:rPr lang="en-US" sz="2800" dirty="0"/>
              <a:t>In 1980, Haring found a highly effective medium that allowed him to communicate with the wider audience he desired, when he noticed the unused advertising panels covered with matte black paper in a subway station.</a:t>
            </a:r>
            <a:r>
              <a:rPr lang="ja-JP" altLang="en-US" sz="2800" dirty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349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0755"/>
            <a:ext cx="7315200" cy="1154097"/>
          </a:xfrm>
        </p:spPr>
        <p:txBody>
          <a:bodyPr>
            <a:normAutofit/>
          </a:bodyPr>
          <a:lstStyle/>
          <a:p>
            <a:r>
              <a:rPr lang="en-US" sz="5500" dirty="0">
                <a:latin typeface="Britannic Bold"/>
                <a:cs typeface="Britannic Bold"/>
              </a:rPr>
              <a:t>Paraphrasing: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6561" y="1527579"/>
            <a:ext cx="7843039" cy="4781781"/>
          </a:xfrm>
        </p:spPr>
        <p:txBody>
          <a:bodyPr>
            <a:normAutofit/>
          </a:bodyPr>
          <a:lstStyle/>
          <a:p>
            <a:r>
              <a:rPr lang="en-US" sz="3000" dirty="0"/>
              <a:t>In 1980 Keith Haring reached a larger audience by drawing on unused advertising panels in the subways.</a:t>
            </a:r>
          </a:p>
          <a:p>
            <a:endParaRPr lang="en-US" sz="3000" dirty="0"/>
          </a:p>
          <a:p>
            <a:r>
              <a:rPr lang="en-US" sz="3000" dirty="0"/>
              <a:t>If you do not give the original author credit, you are plagiarizing.</a:t>
            </a:r>
          </a:p>
        </p:txBody>
      </p:sp>
    </p:spTree>
    <p:extLst>
      <p:ext uri="{BB962C8B-B14F-4D97-AF65-F5344CB8AC3E}">
        <p14:creationId xmlns:p14="http://schemas.microsoft.com/office/powerpoint/2010/main" val="126518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230"/>
            <a:ext cx="7315200" cy="1154097"/>
          </a:xfrm>
        </p:spPr>
        <p:txBody>
          <a:bodyPr>
            <a:normAutofit/>
          </a:bodyPr>
          <a:lstStyle/>
          <a:p>
            <a:r>
              <a:rPr lang="en-US" sz="5500" b="1" dirty="0">
                <a:latin typeface="Britannic Bold"/>
                <a:cs typeface="Britannic Bold"/>
              </a:rPr>
              <a:t>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36" y="1199327"/>
            <a:ext cx="7947364" cy="5110033"/>
          </a:xfrm>
        </p:spPr>
        <p:txBody>
          <a:bodyPr>
            <a:normAutofit/>
          </a:bodyPr>
          <a:lstStyle/>
          <a:p>
            <a:r>
              <a:rPr lang="en-US" sz="3000" u="sng" dirty="0"/>
              <a:t>Introduction</a:t>
            </a:r>
            <a:r>
              <a:rPr lang="en-US" sz="3000" dirty="0"/>
              <a:t>: Answer the guiding question.</a:t>
            </a:r>
          </a:p>
          <a:p>
            <a:endParaRPr lang="en-US" sz="3000" u="sng" dirty="0"/>
          </a:p>
          <a:p>
            <a:r>
              <a:rPr lang="en-US" sz="3000" u="sng" dirty="0"/>
              <a:t>Body</a:t>
            </a:r>
            <a:r>
              <a:rPr lang="en-US" sz="3000" dirty="0"/>
              <a:t>: Minimum of 2 arguments (1 paragraph each)</a:t>
            </a:r>
          </a:p>
          <a:p>
            <a:endParaRPr lang="en-US" sz="3000" u="sng" dirty="0"/>
          </a:p>
          <a:p>
            <a:r>
              <a:rPr lang="en-US" sz="3000" u="sng" dirty="0"/>
              <a:t>Conclusion</a:t>
            </a:r>
            <a:r>
              <a:rPr lang="en-US" sz="3000" dirty="0"/>
              <a:t>: Wrap up your response. </a:t>
            </a:r>
          </a:p>
          <a:p>
            <a:pPr marL="45720" indent="0">
              <a:buNone/>
            </a:pPr>
            <a:r>
              <a:rPr lang="en-US" sz="3000" dirty="0"/>
              <a:t>Do not bring in any new information.</a:t>
            </a:r>
          </a:p>
          <a:p>
            <a:pPr marL="45720" indent="0">
              <a:buNone/>
            </a:pPr>
            <a:r>
              <a:rPr lang="en-US" sz="3000" dirty="0"/>
              <a:t>Stick to the topic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119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154097"/>
          </a:xfrm>
        </p:spPr>
        <p:txBody>
          <a:bodyPr/>
          <a:lstStyle/>
          <a:p>
            <a:r>
              <a:rPr lang="en-US" sz="5500" dirty="0">
                <a:latin typeface="Britannic Bold"/>
                <a:cs typeface="Britannic Bold"/>
              </a:rPr>
              <a:t>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15" y="1224833"/>
            <a:ext cx="8826485" cy="5231831"/>
          </a:xfrm>
        </p:spPr>
        <p:txBody>
          <a:bodyPr>
            <a:noAutofit/>
          </a:bodyPr>
          <a:lstStyle/>
          <a:p>
            <a:r>
              <a:rPr lang="en-US" sz="3000" dirty="0"/>
              <a:t>Minimum of 3 examples from documents folder. (Last name)</a:t>
            </a:r>
          </a:p>
          <a:p>
            <a:endParaRPr lang="en-US" sz="3000" dirty="0"/>
          </a:p>
          <a:p>
            <a:r>
              <a:rPr lang="en-US" sz="3000" dirty="0"/>
              <a:t>Minimum of one “example” from the documentary.</a:t>
            </a:r>
          </a:p>
          <a:p>
            <a:r>
              <a:rPr lang="en-US" sz="3000" dirty="0"/>
              <a:t>(Hiroshima)</a:t>
            </a:r>
          </a:p>
          <a:p>
            <a:r>
              <a:rPr lang="en-US" sz="3000" dirty="0"/>
              <a:t>You must acknowledge the other point of view.</a:t>
            </a:r>
          </a:p>
          <a:p>
            <a:endParaRPr lang="en-US" sz="3000" dirty="0"/>
          </a:p>
          <a:p>
            <a:r>
              <a:rPr lang="en-US" sz="3000" dirty="0"/>
              <a:t>Do not just focus on one aspect (don</a:t>
            </a:r>
            <a:r>
              <a:rPr lang="fr-FR" sz="3000" dirty="0"/>
              <a:t>’</a:t>
            </a:r>
            <a:r>
              <a:rPr lang="en-US" sz="3000" dirty="0"/>
              <a:t>t just look at it from a military perspective or just a humane perspective)</a:t>
            </a:r>
          </a:p>
        </p:txBody>
      </p:sp>
    </p:spTree>
    <p:extLst>
      <p:ext uri="{BB962C8B-B14F-4D97-AF65-F5344CB8AC3E}">
        <p14:creationId xmlns:p14="http://schemas.microsoft.com/office/powerpoint/2010/main" val="157545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885" y="45217"/>
            <a:ext cx="7315200" cy="1154097"/>
          </a:xfrm>
        </p:spPr>
        <p:txBody>
          <a:bodyPr>
            <a:normAutofit/>
          </a:bodyPr>
          <a:lstStyle/>
          <a:p>
            <a:r>
              <a:rPr lang="en-US" sz="5500" dirty="0">
                <a:latin typeface="Britannic Bold"/>
                <a:cs typeface="Britannic Bold"/>
              </a:rPr>
              <a:t>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633" y="1446575"/>
            <a:ext cx="7770967" cy="4862785"/>
          </a:xfrm>
        </p:spPr>
        <p:txBody>
          <a:bodyPr>
            <a:normAutofit/>
          </a:bodyPr>
          <a:lstStyle/>
          <a:p>
            <a:r>
              <a:rPr lang="en-US" sz="3000" dirty="0"/>
              <a:t>Your position must be strong. </a:t>
            </a:r>
          </a:p>
          <a:p>
            <a:r>
              <a:rPr lang="en-US" sz="3000" dirty="0"/>
              <a:t>Don’t be “wishy-washy” </a:t>
            </a:r>
          </a:p>
          <a:p>
            <a:r>
              <a:rPr lang="en-US" sz="3000" dirty="0"/>
              <a:t>Use </a:t>
            </a:r>
            <a:r>
              <a:rPr lang="en-US" sz="3000" u="sng" dirty="0"/>
              <a:t>convincing</a:t>
            </a:r>
            <a:r>
              <a:rPr lang="en-US" sz="3000" dirty="0"/>
              <a:t> language. </a:t>
            </a:r>
          </a:p>
          <a:p>
            <a:endParaRPr lang="en-US" sz="3000" dirty="0"/>
          </a:p>
          <a:p>
            <a:r>
              <a:rPr lang="en-US" sz="3000" dirty="0"/>
              <a:t>Avoid making “sweeping generalizations”</a:t>
            </a:r>
          </a:p>
          <a:p>
            <a:r>
              <a:rPr lang="en-US" sz="3000" dirty="0"/>
              <a:t>Ex: All Japanese people refused to give up.</a:t>
            </a:r>
          </a:p>
          <a:p>
            <a:r>
              <a:rPr lang="en-US" sz="3000" dirty="0"/>
              <a:t>All Americans wanted the bomb to be dropped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096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082" y="115781"/>
            <a:ext cx="7676153" cy="1154097"/>
          </a:xfrm>
        </p:spPr>
        <p:txBody>
          <a:bodyPr>
            <a:noAutofit/>
          </a:bodyPr>
          <a:lstStyle/>
          <a:p>
            <a:r>
              <a:rPr lang="en-US" sz="5000" dirty="0">
                <a:latin typeface="Britannic Bold"/>
                <a:cs typeface="Britannic Bold"/>
              </a:rPr>
              <a:t>Different Styles of Citation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082" y="1517141"/>
            <a:ext cx="7544518" cy="479222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 dirty="0"/>
              <a:t>Each subject uses a different style.</a:t>
            </a:r>
          </a:p>
          <a:p>
            <a:pPr>
              <a:lnSpc>
                <a:spcPct val="90000"/>
              </a:lnSpc>
            </a:pPr>
            <a:endParaRPr lang="en-US" sz="3000" dirty="0"/>
          </a:p>
          <a:p>
            <a:pPr>
              <a:lnSpc>
                <a:spcPct val="90000"/>
              </a:lnSpc>
            </a:pPr>
            <a:r>
              <a:rPr lang="en-US" sz="3000" dirty="0"/>
              <a:t>Examples: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Humanities: MLA style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Chemistry: ACS style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Education, Engineering and Business: APA style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0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9240" y="98140"/>
            <a:ext cx="7315200" cy="1154097"/>
          </a:xfrm>
        </p:spPr>
        <p:txBody>
          <a:bodyPr>
            <a:normAutofit/>
          </a:bodyPr>
          <a:lstStyle/>
          <a:p>
            <a:r>
              <a:rPr lang="en-US" sz="5500" dirty="0">
                <a:latin typeface="Britannic Bold"/>
                <a:cs typeface="Britannic Bold"/>
              </a:rPr>
              <a:t>There are MANY styles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5714" y="1534781"/>
            <a:ext cx="7823886" cy="4774579"/>
          </a:xfrm>
        </p:spPr>
        <p:txBody>
          <a:bodyPr>
            <a:normAutofit/>
          </a:bodyPr>
          <a:lstStyle/>
          <a:p>
            <a:r>
              <a:rPr lang="en-US" sz="3000" dirty="0"/>
              <a:t>Even though you might be in an Education class, the teacher may ask for MLA style citations.</a:t>
            </a:r>
          </a:p>
          <a:p>
            <a:endParaRPr lang="en-US" sz="3000" dirty="0"/>
          </a:p>
          <a:p>
            <a:r>
              <a:rPr lang="en-US" sz="3000" dirty="0"/>
              <a:t>The teacher will usually tell you what style of citations that they want.</a:t>
            </a:r>
          </a:p>
        </p:txBody>
      </p:sp>
    </p:spTree>
    <p:extLst>
      <p:ext uri="{BB962C8B-B14F-4D97-AF65-F5344CB8AC3E}">
        <p14:creationId xmlns:p14="http://schemas.microsoft.com/office/powerpoint/2010/main" val="255513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4038" y="1146669"/>
            <a:ext cx="8202478" cy="1517140"/>
          </a:xfrm>
        </p:spPr>
        <p:txBody>
          <a:bodyPr>
            <a:normAutofit fontScale="90000"/>
          </a:bodyPr>
          <a:lstStyle/>
          <a:p>
            <a:r>
              <a:rPr lang="en-US" sz="6100" dirty="0">
                <a:latin typeface="Britannic Bold"/>
                <a:cs typeface="Britannic Bold"/>
              </a:rPr>
              <a:t>Everything has a different type of citation.</a:t>
            </a:r>
            <a:br>
              <a:rPr lang="en-US" dirty="0"/>
            </a:b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Film</a:t>
            </a:r>
          </a:p>
          <a:p>
            <a:r>
              <a:rPr lang="en-US" sz="3000" dirty="0"/>
              <a:t>Government Document</a:t>
            </a:r>
          </a:p>
          <a:p>
            <a:r>
              <a:rPr lang="en-US" sz="3000" dirty="0"/>
              <a:t>Poem</a:t>
            </a:r>
          </a:p>
          <a:p>
            <a:r>
              <a:rPr lang="en-US" sz="3000" dirty="0"/>
              <a:t>Photograph</a:t>
            </a:r>
          </a:p>
          <a:p>
            <a:r>
              <a:rPr lang="en-US" sz="3000" dirty="0"/>
              <a:t>Play</a:t>
            </a:r>
          </a:p>
          <a:p>
            <a:r>
              <a:rPr lang="en-US" sz="3000" dirty="0"/>
              <a:t>Website</a:t>
            </a:r>
          </a:p>
          <a:p>
            <a:r>
              <a:rPr lang="en-US" sz="3000" dirty="0"/>
              <a:t>Webpage</a:t>
            </a:r>
          </a:p>
        </p:txBody>
      </p:sp>
    </p:spTree>
    <p:extLst>
      <p:ext uri="{BB962C8B-B14F-4D97-AF65-F5344CB8AC3E}">
        <p14:creationId xmlns:p14="http://schemas.microsoft.com/office/powerpoint/2010/main" val="102921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1277" y="71863"/>
            <a:ext cx="8234203" cy="1154097"/>
          </a:xfrm>
        </p:spPr>
        <p:txBody>
          <a:bodyPr>
            <a:noAutofit/>
          </a:bodyPr>
          <a:lstStyle/>
          <a:p>
            <a:r>
              <a:rPr lang="en-US" sz="5500" dirty="0">
                <a:latin typeface="Britannic Bold"/>
                <a:cs typeface="Britannic Bold"/>
              </a:rPr>
              <a:t>Just to give you an idea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821" y="1576298"/>
            <a:ext cx="8699074" cy="528170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000" u="sng" dirty="0"/>
              <a:t>Different categories for books:</a:t>
            </a:r>
            <a:endParaRPr lang="en-US" sz="1800" u="sng" dirty="0"/>
          </a:p>
          <a:p>
            <a:pPr>
              <a:lnSpc>
                <a:spcPct val="90000"/>
              </a:lnSpc>
            </a:pPr>
            <a:r>
              <a:rPr lang="en-US" sz="2500" dirty="0"/>
              <a:t>Anonymous author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Chapter in an edited book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Edited book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Individual Author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Multiple authors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Multiple Editions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Multivolume set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Online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Reference Book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Reprint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Several by same author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Single volume in a multi-volume work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Translated volume</a:t>
            </a:r>
          </a:p>
        </p:txBody>
      </p:sp>
    </p:spTree>
    <p:extLst>
      <p:ext uri="{BB962C8B-B14F-4D97-AF65-F5344CB8AC3E}">
        <p14:creationId xmlns:p14="http://schemas.microsoft.com/office/powerpoint/2010/main" val="106549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70132" y="390618"/>
            <a:ext cx="7315200" cy="1154097"/>
          </a:xfrm>
        </p:spPr>
        <p:txBody>
          <a:bodyPr>
            <a:normAutofit/>
          </a:bodyPr>
          <a:lstStyle/>
          <a:p>
            <a:r>
              <a:rPr lang="en-US" sz="5500" dirty="0">
                <a:latin typeface="Britannic Bold"/>
                <a:cs typeface="Britannic Bold"/>
              </a:rPr>
              <a:t>Citations: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132" y="1803647"/>
            <a:ext cx="7959468" cy="45057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When you refer to something, either as a direct quote, </a:t>
            </a:r>
          </a:p>
          <a:p>
            <a:pPr>
              <a:lnSpc>
                <a:spcPct val="90000"/>
              </a:lnSpc>
            </a:pPr>
            <a:r>
              <a:rPr lang="ja-JP" altLang="en-US" sz="2800" dirty="0"/>
              <a:t>“</a:t>
            </a:r>
            <a:r>
              <a:rPr lang="en-US" sz="2800" dirty="0"/>
              <a:t>One fish, two fish, red fish, blue fish.</a:t>
            </a:r>
            <a:r>
              <a:rPr lang="ja-JP" altLang="en-US" sz="2800" dirty="0"/>
              <a:t>”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Or as a generalization</a:t>
            </a:r>
          </a:p>
          <a:p>
            <a:pPr>
              <a:lnSpc>
                <a:spcPct val="90000"/>
              </a:lnSpc>
            </a:pPr>
            <a:r>
              <a:rPr lang="ja-JP" altLang="en-US" sz="2800" dirty="0"/>
              <a:t>“</a:t>
            </a:r>
            <a:r>
              <a:rPr lang="en-US" sz="2800" dirty="0" err="1"/>
              <a:t>Dr.Seuss</a:t>
            </a:r>
            <a:r>
              <a:rPr lang="ja-JP" altLang="en-US" sz="2800" dirty="0"/>
              <a:t>’</a:t>
            </a:r>
            <a:r>
              <a:rPr lang="en-US" sz="2800" dirty="0"/>
              <a:t> book One, Fish Two Fish, Red Fish, Blue Fish is a book that is easy to read, but hard to read aloud.</a:t>
            </a:r>
            <a:r>
              <a:rPr lang="ja-JP" altLang="en-US" sz="2800" dirty="0"/>
              <a:t>”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YOU MUST PUT A FOOTNOTE!</a:t>
            </a:r>
          </a:p>
        </p:txBody>
      </p:sp>
    </p:spTree>
    <p:extLst>
      <p:ext uri="{BB962C8B-B14F-4D97-AF65-F5344CB8AC3E}">
        <p14:creationId xmlns:p14="http://schemas.microsoft.com/office/powerpoint/2010/main" val="247520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1275</TotalTime>
  <Words>543</Words>
  <Application>Microsoft Macintosh PowerPoint</Application>
  <PresentationFormat>On-screen Show (4:3)</PresentationFormat>
  <Paragraphs>97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Britannic Bold</vt:lpstr>
      <vt:lpstr>Calibri</vt:lpstr>
      <vt:lpstr>Monotype Sorts</vt:lpstr>
      <vt:lpstr>Wingdings</vt:lpstr>
      <vt:lpstr>Perspective</vt:lpstr>
      <vt:lpstr>Term 3 Response #2</vt:lpstr>
      <vt:lpstr>Format</vt:lpstr>
      <vt:lpstr>Criteria</vt:lpstr>
      <vt:lpstr>Criteria</vt:lpstr>
      <vt:lpstr>Different Styles of Citation</vt:lpstr>
      <vt:lpstr>There are MANY styles</vt:lpstr>
      <vt:lpstr>Everything has a different type of citation. </vt:lpstr>
      <vt:lpstr>Just to give you an idea</vt:lpstr>
      <vt:lpstr>Citations:</vt:lpstr>
      <vt:lpstr>Plagiarism</vt:lpstr>
      <vt:lpstr>The 4 fun steps of plagiarism (according to Champlain College)</vt:lpstr>
      <vt:lpstr>Even if your are paraphrasing,  you need to put footnotes! </vt:lpstr>
      <vt:lpstr>Paraphrasing: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 3 Response #1</dc:title>
  <dc:creator>Laura Yaworski</dc:creator>
  <cp:lastModifiedBy>Laura Yaworski</cp:lastModifiedBy>
  <cp:revision>9</cp:revision>
  <dcterms:created xsi:type="dcterms:W3CDTF">2014-02-12T16:16:12Z</dcterms:created>
  <dcterms:modified xsi:type="dcterms:W3CDTF">2019-03-22T15:18:41Z</dcterms:modified>
</cp:coreProperties>
</file>