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sldIdLst>
    <p:sldId id="256" r:id="rId2"/>
    <p:sldId id="281" r:id="rId3"/>
    <p:sldId id="259" r:id="rId4"/>
    <p:sldId id="257" r:id="rId5"/>
    <p:sldId id="269" r:id="rId6"/>
    <p:sldId id="258" r:id="rId7"/>
    <p:sldId id="261" r:id="rId8"/>
    <p:sldId id="260" r:id="rId9"/>
    <p:sldId id="262" r:id="rId10"/>
    <p:sldId id="263" r:id="rId11"/>
    <p:sldId id="264" r:id="rId12"/>
    <p:sldId id="282" r:id="rId13"/>
    <p:sldId id="265" r:id="rId14"/>
    <p:sldId id="266" r:id="rId15"/>
    <p:sldId id="267" r:id="rId16"/>
    <p:sldId id="268" r:id="rId17"/>
    <p:sldId id="283" r:id="rId18"/>
    <p:sldId id="271" r:id="rId19"/>
    <p:sldId id="272" r:id="rId20"/>
    <p:sldId id="273" r:id="rId21"/>
    <p:sldId id="274" r:id="rId22"/>
    <p:sldId id="284" r:id="rId23"/>
    <p:sldId id="275" r:id="rId24"/>
    <p:sldId id="276" r:id="rId25"/>
    <p:sldId id="277" r:id="rId26"/>
    <p:sldId id="278" r:id="rId27"/>
    <p:sldId id="279" r:id="rId28"/>
    <p:sldId id="280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74" d="100"/>
          <a:sy n="74" d="100"/>
        </p:scale>
        <p:origin x="-4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262DF-BD80-9944-8DB0-CC168D72EDDE}" type="datetimeFigureOut">
              <a:rPr lang="en-US" smtClean="0"/>
              <a:t>2014-05-06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DE56D2-9F55-D543-A430-E356167C978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262DF-BD80-9944-8DB0-CC168D72EDDE}" type="datetimeFigureOut">
              <a:rPr lang="en-US" smtClean="0"/>
              <a:t>2014-05-06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E56D2-9F55-D543-A430-E356167C97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262DF-BD80-9944-8DB0-CC168D72EDDE}" type="datetimeFigureOut">
              <a:rPr lang="en-US" smtClean="0"/>
              <a:t>2014-05-06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E56D2-9F55-D543-A430-E356167C97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262DF-BD80-9944-8DB0-CC168D72EDDE}" type="datetimeFigureOut">
              <a:rPr lang="en-US" smtClean="0"/>
              <a:t>2014-05-06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E56D2-9F55-D543-A430-E356167C97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262DF-BD80-9944-8DB0-CC168D72EDDE}" type="datetimeFigureOut">
              <a:rPr lang="en-US" smtClean="0"/>
              <a:t>2014-05-06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E56D2-9F55-D543-A430-E356167C97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262DF-BD80-9944-8DB0-CC168D72EDDE}" type="datetimeFigureOut">
              <a:rPr lang="en-US" smtClean="0"/>
              <a:t>2014-05-06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E56D2-9F55-D543-A430-E356167C978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262DF-BD80-9944-8DB0-CC168D72EDDE}" type="datetimeFigureOut">
              <a:rPr lang="en-US" smtClean="0"/>
              <a:t>2014-05-06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E56D2-9F55-D543-A430-E356167C978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262DF-BD80-9944-8DB0-CC168D72EDDE}" type="datetimeFigureOut">
              <a:rPr lang="en-US" smtClean="0"/>
              <a:t>2014-05-06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E56D2-9F55-D543-A430-E356167C97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262DF-BD80-9944-8DB0-CC168D72EDDE}" type="datetimeFigureOut">
              <a:rPr lang="en-US" smtClean="0"/>
              <a:t>2014-05-06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E56D2-9F55-D543-A430-E356167C97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262DF-BD80-9944-8DB0-CC168D72EDDE}" type="datetimeFigureOut">
              <a:rPr lang="en-US" smtClean="0"/>
              <a:t>2014-05-06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E56D2-9F55-D543-A430-E356167C97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262DF-BD80-9944-8DB0-CC168D72EDDE}" type="datetimeFigureOut">
              <a:rPr lang="en-US" smtClean="0"/>
              <a:t>2014-05-06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E56D2-9F55-D543-A430-E356167C97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B08262DF-BD80-9944-8DB0-CC168D72EDDE}" type="datetimeFigureOut">
              <a:rPr lang="en-US" smtClean="0"/>
              <a:t>2014-05-06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5DE56D2-9F55-D543-A430-E356167C978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dirty="0" smtClean="0"/>
              <a:t>The Great depression</a:t>
            </a:r>
            <a:br>
              <a:rPr dirty="0" smtClean="0"/>
            </a:br>
            <a:r>
              <a:rPr dirty="0" smtClean="0"/>
              <a:t>1929-1939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90618"/>
            <a:ext cx="7315200" cy="1154097"/>
          </a:xfrm>
        </p:spPr>
        <p:txBody>
          <a:bodyPr>
            <a:normAutofit/>
          </a:bodyPr>
          <a:lstStyle/>
          <a:p>
            <a:r>
              <a:rPr lang="en-US" sz="4500" dirty="0" smtClean="0"/>
              <a:t>Image from the Dust Bowl</a:t>
            </a:r>
            <a:endParaRPr lang="en-US" sz="4500" dirty="0"/>
          </a:p>
        </p:txBody>
      </p:sp>
      <p:pic>
        <p:nvPicPr>
          <p:cNvPr id="4" name="Content Placeholder 3" descr="dust bowl 2.jpg"/>
          <p:cNvPicPr>
            <a:picLocks noGrp="1" noChangeAspect="1"/>
          </p:cNvPicPr>
          <p:nvPr>
            <p:ph idx="1"/>
          </p:nvPr>
        </p:nvPicPr>
        <p:blipFill>
          <a:blip r:embed="rId2"/>
          <a:srcRect t="13028" b="13028"/>
          <a:stretch>
            <a:fillRect/>
          </a:stretch>
        </p:blipFill>
        <p:spPr>
          <a:xfrm>
            <a:off x="-416097" y="1844824"/>
            <a:ext cx="9560097" cy="4625741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ust bowl 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89177" y="0"/>
            <a:ext cx="6594350" cy="685800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698812"/>
            <a:ext cx="7315200" cy="1154097"/>
          </a:xfrm>
        </p:spPr>
        <p:txBody>
          <a:bodyPr>
            <a:noAutofit/>
          </a:bodyPr>
          <a:lstStyle/>
          <a:p>
            <a:pPr algn="ctr"/>
            <a:r>
              <a:rPr lang="en-US" sz="5000" dirty="0" smtClean="0"/>
              <a:t>Effects of </a:t>
            </a:r>
            <a:br>
              <a:rPr lang="en-US" sz="5000" dirty="0" smtClean="0"/>
            </a:br>
            <a:r>
              <a:rPr lang="en-US" sz="5000" dirty="0" smtClean="0"/>
              <a:t>the Great Depression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29373313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145" y="390618"/>
            <a:ext cx="7315200" cy="1154097"/>
          </a:xfrm>
        </p:spPr>
        <p:txBody>
          <a:bodyPr>
            <a:noAutofit/>
          </a:bodyPr>
          <a:lstStyle/>
          <a:p>
            <a:pPr algn="ctr"/>
            <a:r>
              <a:rPr lang="en-US" sz="4500" dirty="0" smtClean="0"/>
              <a:t>Economic Effects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0" y="1730994"/>
            <a:ext cx="9137650" cy="4578325"/>
          </a:xfrm>
        </p:spPr>
        <p:txBody>
          <a:bodyPr>
            <a:noAutofit/>
          </a:bodyPr>
          <a:lstStyle/>
          <a:p>
            <a:r>
              <a:rPr lang="en-US" sz="3200" dirty="0" smtClean="0"/>
              <a:t>People could not repay loans</a:t>
            </a:r>
          </a:p>
          <a:p>
            <a:endParaRPr lang="en-US" sz="3200" dirty="0" smtClean="0"/>
          </a:p>
          <a:p>
            <a:r>
              <a:rPr lang="en-US" sz="3200" dirty="0" smtClean="0"/>
              <a:t>Companies went bankrupt</a:t>
            </a:r>
          </a:p>
          <a:p>
            <a:endParaRPr lang="en-US" sz="3200" dirty="0" smtClean="0"/>
          </a:p>
          <a:p>
            <a:r>
              <a:rPr lang="en-US" sz="3200" dirty="0" smtClean="0"/>
              <a:t>Prices fell (but people had no money anyways)</a:t>
            </a:r>
          </a:p>
          <a:p>
            <a:endParaRPr lang="en-US" sz="3200" dirty="0" smtClean="0"/>
          </a:p>
          <a:p>
            <a:r>
              <a:rPr lang="en-US" sz="3200" dirty="0" smtClean="0"/>
              <a:t>Factories closed (pulp and paper, mining)</a:t>
            </a:r>
            <a:endParaRPr lang="en-US" sz="3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90618"/>
            <a:ext cx="7315200" cy="1154097"/>
          </a:xfrm>
        </p:spPr>
        <p:txBody>
          <a:bodyPr>
            <a:normAutofit/>
          </a:bodyPr>
          <a:lstStyle/>
          <a:p>
            <a:pPr algn="ctr"/>
            <a:r>
              <a:rPr lang="en-US" sz="4500" dirty="0" smtClean="0"/>
              <a:t>Economic Effects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544715"/>
            <a:ext cx="8640960" cy="4764645"/>
          </a:xfrm>
        </p:spPr>
        <p:txBody>
          <a:bodyPr>
            <a:noAutofit/>
          </a:bodyPr>
          <a:lstStyle/>
          <a:p>
            <a:r>
              <a:rPr lang="en-US" sz="3500" dirty="0" smtClean="0"/>
              <a:t>Wheat production goes down</a:t>
            </a:r>
          </a:p>
          <a:p>
            <a:endParaRPr lang="en-US" sz="3500" dirty="0" smtClean="0"/>
          </a:p>
          <a:p>
            <a:r>
              <a:rPr lang="en-US" sz="3500" dirty="0" smtClean="0"/>
              <a:t>Construction industry loses contracts</a:t>
            </a:r>
          </a:p>
          <a:p>
            <a:endParaRPr lang="en-US" sz="3500" dirty="0" smtClean="0"/>
          </a:p>
          <a:p>
            <a:r>
              <a:rPr lang="en-US" sz="3500" dirty="0" smtClean="0"/>
              <a:t>Exports are down</a:t>
            </a:r>
          </a:p>
          <a:p>
            <a:endParaRPr lang="en-US" sz="3500" dirty="0" smtClean="0"/>
          </a:p>
          <a:p>
            <a:r>
              <a:rPr lang="en-US" sz="3500" dirty="0" smtClean="0"/>
              <a:t>People have no money to pay taxes, so public help goes down</a:t>
            </a:r>
            <a:endParaRPr lang="en-US" sz="35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4624"/>
            <a:ext cx="7315200" cy="1154097"/>
          </a:xfrm>
        </p:spPr>
        <p:txBody>
          <a:bodyPr>
            <a:normAutofit/>
          </a:bodyPr>
          <a:lstStyle/>
          <a:p>
            <a:pPr algn="ctr"/>
            <a:r>
              <a:rPr lang="en-US" sz="4500" dirty="0" smtClean="0"/>
              <a:t>Individual Effects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8721"/>
            <a:ext cx="7315200" cy="3539527"/>
          </a:xfrm>
        </p:spPr>
        <p:txBody>
          <a:bodyPr>
            <a:noAutofit/>
          </a:bodyPr>
          <a:lstStyle/>
          <a:p>
            <a:r>
              <a:rPr lang="en-US" sz="3500" dirty="0" smtClean="0"/>
              <a:t>Unemployment = 30%</a:t>
            </a:r>
          </a:p>
          <a:p>
            <a:endParaRPr lang="en-US" sz="3500" dirty="0" smtClean="0"/>
          </a:p>
          <a:p>
            <a:r>
              <a:rPr lang="en-US" sz="3500" dirty="0" smtClean="0"/>
              <a:t>Pay cuts for EVERYONE</a:t>
            </a:r>
          </a:p>
          <a:p>
            <a:endParaRPr lang="en-US" sz="3500" dirty="0" smtClean="0"/>
          </a:p>
          <a:p>
            <a:r>
              <a:rPr lang="en-US" sz="3500" dirty="0" smtClean="0"/>
              <a:t>Farmers had to sell things cheaper</a:t>
            </a:r>
          </a:p>
          <a:p>
            <a:endParaRPr lang="en-US" sz="3500" dirty="0" smtClean="0"/>
          </a:p>
          <a:p>
            <a:r>
              <a:rPr lang="en-US" sz="3500" dirty="0" smtClean="0"/>
              <a:t>Bankruptcy</a:t>
            </a:r>
            <a:endParaRPr lang="en-US" sz="35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40"/>
            <a:ext cx="7315200" cy="1154097"/>
          </a:xfrm>
        </p:spPr>
        <p:txBody>
          <a:bodyPr>
            <a:normAutofit/>
          </a:bodyPr>
          <a:lstStyle/>
          <a:p>
            <a:pPr algn="ctr"/>
            <a:r>
              <a:rPr lang="en-US" sz="4500" dirty="0" smtClean="0"/>
              <a:t>Individual Effects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46969"/>
            <a:ext cx="8712968" cy="5510423"/>
          </a:xfrm>
        </p:spPr>
        <p:txBody>
          <a:bodyPr>
            <a:noAutofit/>
          </a:bodyPr>
          <a:lstStyle/>
          <a:p>
            <a:r>
              <a:rPr lang="en-US" sz="3500" dirty="0" smtClean="0"/>
              <a:t>Eviction (Being forced out of your home because you cannot pay rent/mortgage)</a:t>
            </a:r>
          </a:p>
          <a:p>
            <a:endParaRPr lang="en-US" sz="3500" dirty="0" smtClean="0"/>
          </a:p>
          <a:p>
            <a:r>
              <a:rPr lang="en-US" sz="3500" dirty="0" smtClean="0"/>
              <a:t>Fewer marriages and fewer children</a:t>
            </a:r>
          </a:p>
          <a:p>
            <a:endParaRPr lang="en-US" sz="3500" dirty="0" smtClean="0"/>
          </a:p>
          <a:p>
            <a:r>
              <a:rPr lang="en-US" sz="3500" dirty="0" smtClean="0"/>
              <a:t>High demand for help from charities</a:t>
            </a:r>
          </a:p>
          <a:p>
            <a:r>
              <a:rPr lang="en-US" sz="3500" dirty="0" smtClean="0"/>
              <a:t>More rural to urban migration</a:t>
            </a:r>
            <a:endParaRPr lang="en-US" sz="35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Government Solutions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8292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593307"/>
            <a:ext cx="7315200" cy="1154097"/>
          </a:xfrm>
        </p:spPr>
        <p:txBody>
          <a:bodyPr>
            <a:normAutofit/>
          </a:bodyPr>
          <a:lstStyle/>
          <a:p>
            <a:pPr algn="ctr"/>
            <a:r>
              <a:rPr lang="en-US" sz="4500" dirty="0" smtClean="0"/>
              <a:t>A) Public Works Projects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endParaRPr lang="en-US" sz="3500" dirty="0" smtClean="0"/>
          </a:p>
          <a:p>
            <a:r>
              <a:rPr lang="en-US" sz="3500" dirty="0" smtClean="0"/>
              <a:t>People were employed to fix roads etc., as a way of giving them work.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40884855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978080" cy="1154097"/>
          </a:xfrm>
        </p:spPr>
        <p:txBody>
          <a:bodyPr>
            <a:noAutofit/>
          </a:bodyPr>
          <a:lstStyle/>
          <a:p>
            <a:r>
              <a:rPr lang="en-US" sz="4500" dirty="0" smtClean="0"/>
              <a:t>b) “Back to the Land” projects: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424936" cy="5040559"/>
          </a:xfrm>
        </p:spPr>
        <p:txBody>
          <a:bodyPr>
            <a:noAutofit/>
          </a:bodyPr>
          <a:lstStyle/>
          <a:p>
            <a:pPr marL="45720" indent="0">
              <a:buNone/>
            </a:pPr>
            <a:endParaRPr lang="en-US" sz="3500" dirty="0" smtClean="0"/>
          </a:p>
          <a:p>
            <a:r>
              <a:rPr lang="en-US" sz="3500" dirty="0" smtClean="0"/>
              <a:t>The Quebec government tried to get people to go to “new colonization” areas.</a:t>
            </a:r>
          </a:p>
          <a:p>
            <a:r>
              <a:rPr lang="en-US" sz="3500" dirty="0" smtClean="0"/>
              <a:t>Why?</a:t>
            </a:r>
          </a:p>
          <a:p>
            <a:r>
              <a:rPr lang="en-US" sz="3500" dirty="0" smtClean="0"/>
              <a:t>Because at least people could feed themselves!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000562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90618"/>
            <a:ext cx="7315200" cy="1154097"/>
          </a:xfrm>
        </p:spPr>
        <p:txBody>
          <a:bodyPr>
            <a:normAutofit/>
          </a:bodyPr>
          <a:lstStyle/>
          <a:p>
            <a:r>
              <a:rPr lang="en-US" sz="5000" dirty="0" smtClean="0"/>
              <a:t>Causes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95536" y="1700807"/>
            <a:ext cx="4286192" cy="4638079"/>
          </a:xfrm>
        </p:spPr>
        <p:txBody>
          <a:bodyPr>
            <a:noAutofit/>
          </a:bodyPr>
          <a:lstStyle/>
          <a:p>
            <a:r>
              <a:rPr lang="en-US" sz="3500" dirty="0" smtClean="0"/>
              <a:t>There was not one single cause of the Great Depression.</a:t>
            </a:r>
          </a:p>
          <a:p>
            <a:r>
              <a:rPr lang="en-US" sz="3500" dirty="0" smtClean="0"/>
              <a:t>There were MANY.</a:t>
            </a:r>
            <a:endParaRPr lang="en-US" sz="35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2"/>
          <a:srcRect t="-26146" b="-26146"/>
          <a:stretch>
            <a:fillRect/>
          </a:stretch>
        </p:blipFill>
        <p:spPr>
          <a:xfrm>
            <a:off x="5076056" y="2852936"/>
            <a:ext cx="3566160" cy="3595687"/>
          </a:xfrm>
        </p:spPr>
      </p:pic>
    </p:spTree>
    <p:extLst>
      <p:ext uri="{BB962C8B-B14F-4D97-AF65-F5344CB8AC3E}">
        <p14:creationId xmlns:p14="http://schemas.microsoft.com/office/powerpoint/2010/main" val="10038086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227" y="36590"/>
            <a:ext cx="7315200" cy="1154097"/>
          </a:xfrm>
        </p:spPr>
        <p:txBody>
          <a:bodyPr>
            <a:normAutofit/>
          </a:bodyPr>
          <a:lstStyle/>
          <a:p>
            <a:pPr algn="ctr"/>
            <a:r>
              <a:rPr lang="en-US" sz="4500" dirty="0" smtClean="0"/>
              <a:t>C) Direct Aid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496944" cy="453650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en-US" sz="3500" dirty="0" smtClean="0"/>
          </a:p>
          <a:p>
            <a:r>
              <a:rPr lang="en-US" sz="3500" dirty="0" smtClean="0"/>
              <a:t>56 million dollars spent in Quebec</a:t>
            </a:r>
          </a:p>
          <a:p>
            <a:r>
              <a:rPr lang="en-US" sz="3500" dirty="0" smtClean="0"/>
              <a:t>Government giving coupons only to those in dire need. </a:t>
            </a:r>
          </a:p>
          <a:p>
            <a:r>
              <a:rPr lang="en-US" sz="3500" dirty="0" smtClean="0"/>
              <a:t>(for food, clothing, etc.)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5061119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0796" y="68340"/>
            <a:ext cx="7315200" cy="1154097"/>
          </a:xfrm>
        </p:spPr>
        <p:txBody>
          <a:bodyPr/>
          <a:lstStyle/>
          <a:p>
            <a:pPr algn="ctr"/>
            <a:r>
              <a:rPr lang="en-US" dirty="0" smtClean="0"/>
              <a:t>D) Work Camps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916832"/>
            <a:ext cx="7315200" cy="3539527"/>
          </a:xfrm>
        </p:spPr>
        <p:txBody>
          <a:bodyPr/>
          <a:lstStyle/>
          <a:p>
            <a:pPr marL="45720" indent="0">
              <a:buNone/>
            </a:pPr>
            <a:endParaRPr lang="en-US" sz="3500" dirty="0" smtClean="0"/>
          </a:p>
          <a:p>
            <a:r>
              <a:rPr lang="en-US" sz="3500" dirty="0" smtClean="0"/>
              <a:t>Unemployed, single men were sent here to do manual </a:t>
            </a:r>
            <a:r>
              <a:rPr lang="en-US" sz="3500" dirty="0" err="1" smtClean="0"/>
              <a:t>labour</a:t>
            </a:r>
            <a:r>
              <a:rPr lang="en-US" sz="3500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6254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44653"/>
            <a:ext cx="8050088" cy="1556155"/>
          </a:xfrm>
        </p:spPr>
        <p:txBody>
          <a:bodyPr>
            <a:normAutofit/>
          </a:bodyPr>
          <a:lstStyle/>
          <a:p>
            <a:r>
              <a:rPr lang="en-US" sz="4500" dirty="0" smtClean="0"/>
              <a:t>Indirect or “Spin-Off” effects</a:t>
            </a:r>
            <a:endParaRPr lang="en-US" sz="4500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32328574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1580" y="188640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n-US" dirty="0"/>
              <a:t>A) The development of new political parties and ideologies.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556792"/>
            <a:ext cx="8856984" cy="5184575"/>
          </a:xfrm>
        </p:spPr>
        <p:txBody>
          <a:bodyPr>
            <a:noAutofit/>
          </a:bodyPr>
          <a:lstStyle/>
          <a:p>
            <a:pPr marL="45720" indent="0">
              <a:buNone/>
            </a:pPr>
            <a:endParaRPr lang="en-US" sz="3500" dirty="0" smtClean="0"/>
          </a:p>
          <a:p>
            <a:r>
              <a:rPr lang="en-US" sz="3500" dirty="0" smtClean="0"/>
              <a:t>Western Canada: CCF</a:t>
            </a:r>
          </a:p>
          <a:p>
            <a:r>
              <a:rPr lang="en-US" sz="3500" dirty="0" smtClean="0"/>
              <a:t>Cooperative Commonwealth Federation</a:t>
            </a:r>
          </a:p>
          <a:p>
            <a:r>
              <a:rPr lang="en-US" sz="3500" dirty="0" smtClean="0"/>
              <a:t>Socialist Farmers</a:t>
            </a:r>
          </a:p>
          <a:p>
            <a:endParaRPr lang="en-US" sz="3500" dirty="0" smtClean="0"/>
          </a:p>
          <a:p>
            <a:r>
              <a:rPr lang="en-US" sz="3500" dirty="0" smtClean="0"/>
              <a:t>Quebec: Union </a:t>
            </a:r>
            <a:r>
              <a:rPr lang="en-US" sz="3500" dirty="0" err="1" smtClean="0"/>
              <a:t>Nationale</a:t>
            </a:r>
            <a:endParaRPr lang="en-US" sz="3500" dirty="0" smtClean="0"/>
          </a:p>
          <a:p>
            <a:r>
              <a:rPr lang="en-US" sz="3500" dirty="0" smtClean="0"/>
              <a:t>Maurice </a:t>
            </a:r>
            <a:r>
              <a:rPr lang="en-US" sz="3500" dirty="0" err="1" smtClean="0"/>
              <a:t>Duplessis</a:t>
            </a:r>
            <a:r>
              <a:rPr lang="en-US" sz="3500" dirty="0" smtClean="0"/>
              <a:t>, very rural, very catholic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2585061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3252437"/>
          </a:xfrm>
        </p:spPr>
        <p:txBody>
          <a:bodyPr>
            <a:normAutofit/>
          </a:bodyPr>
          <a:lstStyle/>
          <a:p>
            <a:r>
              <a:rPr lang="en-US" dirty="0"/>
              <a:t>B) Increased government presence in economy and social fabric of Canada.</a:t>
            </a:r>
          </a:p>
        </p:txBody>
      </p:sp>
    </p:spTree>
    <p:extLst>
      <p:ext uri="{BB962C8B-B14F-4D97-AF65-F5344CB8AC3E}">
        <p14:creationId xmlns:p14="http://schemas.microsoft.com/office/powerpoint/2010/main" val="27846543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74703"/>
            <a:ext cx="7978080" cy="1154097"/>
          </a:xfrm>
        </p:spPr>
        <p:txBody>
          <a:bodyPr>
            <a:noAutofit/>
          </a:bodyPr>
          <a:lstStyle/>
          <a:p>
            <a:r>
              <a:rPr lang="en-US" sz="4500" dirty="0" smtClean="0"/>
              <a:t>Initiated by R.B. Bennett (Conservative Party)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500" dirty="0" smtClean="0"/>
              <a:t>Bank of Canada in 1934 was created to control money supply.</a:t>
            </a:r>
          </a:p>
          <a:p>
            <a:endParaRPr lang="en-US" sz="3500" dirty="0" smtClean="0"/>
          </a:p>
          <a:p>
            <a:r>
              <a:rPr lang="en-US" sz="3500" dirty="0" smtClean="0"/>
              <a:t>Stimulating economy via public works.</a:t>
            </a:r>
          </a:p>
          <a:p>
            <a:endParaRPr lang="en-US" sz="3500" dirty="0" smtClean="0"/>
          </a:p>
          <a:p>
            <a:r>
              <a:rPr lang="en-US" sz="3500" dirty="0" smtClean="0"/>
              <a:t>Money from “well-off” provinces helping to support poorer ones.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0246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5190" y="260648"/>
            <a:ext cx="7315200" cy="1154097"/>
          </a:xfrm>
        </p:spPr>
        <p:txBody>
          <a:bodyPr>
            <a:normAutofit/>
          </a:bodyPr>
          <a:lstStyle/>
          <a:p>
            <a:r>
              <a:rPr lang="en-US" sz="4500" dirty="0" smtClean="0"/>
              <a:t>Initiated by R.B. Bennett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556792"/>
            <a:ext cx="8784976" cy="5184575"/>
          </a:xfrm>
        </p:spPr>
        <p:txBody>
          <a:bodyPr>
            <a:noAutofit/>
          </a:bodyPr>
          <a:lstStyle/>
          <a:p>
            <a:r>
              <a:rPr lang="en-US" sz="3500" dirty="0" smtClean="0"/>
              <a:t>Better working conditions</a:t>
            </a:r>
          </a:p>
          <a:p>
            <a:r>
              <a:rPr lang="en-US" sz="3500" dirty="0" smtClean="0"/>
              <a:t>Unemployment assistance</a:t>
            </a:r>
          </a:p>
          <a:p>
            <a:r>
              <a:rPr lang="en-US" sz="3500" dirty="0" smtClean="0"/>
              <a:t>Aid for farmers</a:t>
            </a:r>
          </a:p>
          <a:p>
            <a:r>
              <a:rPr lang="en-US" sz="3500" dirty="0" smtClean="0"/>
              <a:t>Higher import duties to protect Canadian industries</a:t>
            </a:r>
          </a:p>
          <a:p>
            <a:r>
              <a:rPr lang="en-US" sz="3500" dirty="0" smtClean="0"/>
              <a:t>Federal government = increased presence in politics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4706303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4751" y="188640"/>
            <a:ext cx="7315200" cy="1154097"/>
          </a:xfrm>
        </p:spPr>
        <p:txBody>
          <a:bodyPr>
            <a:normAutofit/>
          </a:bodyPr>
          <a:lstStyle/>
          <a:p>
            <a:pPr algn="ctr"/>
            <a:r>
              <a:rPr lang="en-US" sz="4500" dirty="0" smtClean="0"/>
              <a:t>End of the Depression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60848"/>
            <a:ext cx="7315200" cy="3539527"/>
          </a:xfrm>
        </p:spPr>
        <p:txBody>
          <a:bodyPr>
            <a:normAutofit fontScale="92500" lnSpcReduction="20000"/>
          </a:bodyPr>
          <a:lstStyle/>
          <a:p>
            <a:r>
              <a:rPr lang="en-US" sz="3500" dirty="0" smtClean="0"/>
              <a:t>The Depression eventually ends because of WW2</a:t>
            </a:r>
          </a:p>
          <a:p>
            <a:endParaRPr lang="en-US" sz="3500" dirty="0" smtClean="0"/>
          </a:p>
          <a:p>
            <a:r>
              <a:rPr lang="en-US" sz="3500" dirty="0" smtClean="0"/>
              <a:t>War requires supplies such as weapons, transportation, food.</a:t>
            </a:r>
          </a:p>
          <a:p>
            <a:endParaRPr lang="en-US" sz="3500" dirty="0" smtClean="0"/>
          </a:p>
          <a:p>
            <a:r>
              <a:rPr lang="en-US" sz="3500" dirty="0" smtClean="0"/>
              <a:t>These things are made in factories.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3263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442" y="260648"/>
            <a:ext cx="7315200" cy="1154097"/>
          </a:xfrm>
        </p:spPr>
        <p:txBody>
          <a:bodyPr>
            <a:normAutofit/>
          </a:bodyPr>
          <a:lstStyle/>
          <a:p>
            <a:r>
              <a:rPr lang="en-US" sz="4500" dirty="0" smtClean="0"/>
              <a:t>End of the Depression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3"/>
            <a:ext cx="7834064" cy="4752568"/>
          </a:xfrm>
        </p:spPr>
        <p:txBody>
          <a:bodyPr>
            <a:noAutofit/>
          </a:bodyPr>
          <a:lstStyle/>
          <a:p>
            <a:r>
              <a:rPr lang="en-US" sz="3500" dirty="0" smtClean="0"/>
              <a:t>People start to get jobs, men start to go to war.</a:t>
            </a:r>
          </a:p>
          <a:p>
            <a:endParaRPr lang="en-US" sz="3500" dirty="0" smtClean="0"/>
          </a:p>
          <a:p>
            <a:r>
              <a:rPr lang="en-US" sz="3500" dirty="0" smtClean="0"/>
              <a:t>All is well…….</a:t>
            </a:r>
          </a:p>
          <a:p>
            <a:endParaRPr lang="en-US" sz="3500" dirty="0" smtClean="0"/>
          </a:p>
          <a:p>
            <a:r>
              <a:rPr lang="en-US" sz="3500" dirty="0" smtClean="0"/>
              <a:t>Economically.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417416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075" y="690727"/>
            <a:ext cx="7315200" cy="1154097"/>
          </a:xfrm>
        </p:spPr>
        <p:txBody>
          <a:bodyPr>
            <a:noAutofit/>
          </a:bodyPr>
          <a:lstStyle/>
          <a:p>
            <a:r>
              <a:rPr lang="en-US" sz="5000" dirty="0" smtClean="0"/>
              <a:t>1-</a:t>
            </a:r>
            <a:r>
              <a:rPr lang="en-US" sz="5000" dirty="0"/>
              <a:t> </a:t>
            </a:r>
            <a:r>
              <a:rPr lang="en-US" sz="5000" dirty="0" smtClean="0"/>
              <a:t>Overproduction and Overexpansion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075" y="2132856"/>
            <a:ext cx="7315200" cy="3539527"/>
          </a:xfrm>
        </p:spPr>
        <p:txBody>
          <a:bodyPr>
            <a:normAutofit fontScale="92500" lnSpcReduction="20000"/>
          </a:bodyPr>
          <a:lstStyle/>
          <a:p>
            <a:r>
              <a:rPr lang="en-US" sz="4000" dirty="0" smtClean="0"/>
              <a:t>Companies expanded a lot and as a result they made more goods than they could sell.</a:t>
            </a:r>
          </a:p>
          <a:p>
            <a:endParaRPr lang="en-US" sz="4000" dirty="0" smtClean="0"/>
          </a:p>
          <a:p>
            <a:r>
              <a:rPr lang="en-US" sz="4000" dirty="0" smtClean="0"/>
              <a:t>When a company cannot sell what they are making, they are not doing well.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075" y="390618"/>
            <a:ext cx="7315200" cy="1154097"/>
          </a:xfrm>
        </p:spPr>
        <p:txBody>
          <a:bodyPr>
            <a:normAutofit/>
          </a:bodyPr>
          <a:lstStyle/>
          <a:p>
            <a:r>
              <a:rPr lang="en-US" sz="5000" dirty="0" smtClean="0"/>
              <a:t>2-</a:t>
            </a:r>
            <a:r>
              <a:rPr lang="en-US" sz="5000" dirty="0"/>
              <a:t> </a:t>
            </a:r>
            <a:r>
              <a:rPr lang="en-US" sz="5000" dirty="0" smtClean="0"/>
              <a:t>Too much credit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075" y="1844824"/>
            <a:ext cx="5248101" cy="4680520"/>
          </a:xfrm>
        </p:spPr>
        <p:txBody>
          <a:bodyPr>
            <a:normAutofit fontScale="77500" lnSpcReduction="20000"/>
          </a:bodyPr>
          <a:lstStyle/>
          <a:p>
            <a:r>
              <a:rPr lang="en-US" sz="4000" dirty="0" smtClean="0"/>
              <a:t>Many people were borrowing money from banks to buy things.</a:t>
            </a:r>
          </a:p>
          <a:p>
            <a:endParaRPr lang="en-US" sz="4000" dirty="0" smtClean="0"/>
          </a:p>
          <a:p>
            <a:r>
              <a:rPr lang="en-US" sz="4000" dirty="0" smtClean="0"/>
              <a:t>People mostly bought stocks.</a:t>
            </a:r>
          </a:p>
          <a:p>
            <a:endParaRPr lang="en-US" sz="4000" dirty="0" smtClean="0"/>
          </a:p>
          <a:p>
            <a:r>
              <a:rPr lang="en-US" sz="4000" dirty="0" smtClean="0"/>
              <a:t>The Stock Market was new, and people bought stocks without really knowing what is was about.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8144" y="1700808"/>
            <a:ext cx="3124944" cy="312494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1059" y="548680"/>
            <a:ext cx="7315200" cy="1154097"/>
          </a:xfrm>
        </p:spPr>
        <p:txBody>
          <a:bodyPr>
            <a:noAutofit/>
          </a:bodyPr>
          <a:lstStyle/>
          <a:p>
            <a:r>
              <a:rPr lang="en-US" sz="4500" dirty="0" smtClean="0"/>
              <a:t>3- Dependence on the United States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0269" y="2060848"/>
            <a:ext cx="7315200" cy="3539527"/>
          </a:xfrm>
        </p:spPr>
        <p:txBody>
          <a:bodyPr>
            <a:noAutofit/>
          </a:bodyPr>
          <a:lstStyle/>
          <a:p>
            <a:r>
              <a:rPr lang="en-US" sz="3500" dirty="0" smtClean="0"/>
              <a:t>When the Stock Market began to decline in the U.S. Canada felt the effects.</a:t>
            </a:r>
          </a:p>
          <a:p>
            <a:endParaRPr lang="en-US" sz="3500" dirty="0" smtClean="0"/>
          </a:p>
          <a:p>
            <a:r>
              <a:rPr lang="en-US" sz="3500" dirty="0" smtClean="0"/>
              <a:t>Why? The Canadian economy relied heavily on the American economy.</a:t>
            </a:r>
            <a:endParaRPr lang="en-US" sz="35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60648"/>
            <a:ext cx="7315200" cy="1154097"/>
          </a:xfrm>
        </p:spPr>
        <p:txBody>
          <a:bodyPr/>
          <a:lstStyle/>
          <a:p>
            <a:r>
              <a:rPr lang="en-US" dirty="0" smtClean="0"/>
              <a:t>4- Cause: Drop in Stocks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35521" y="2564904"/>
            <a:ext cx="33528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sz="3500" dirty="0" smtClean="0"/>
              <a:t>When the value of stocks started to go down, people started to panic.</a:t>
            </a:r>
          </a:p>
          <a:p>
            <a:endParaRPr lang="en-US" sz="3500" dirty="0" smtClean="0"/>
          </a:p>
          <a:p>
            <a:r>
              <a:rPr lang="en-US" sz="3500" dirty="0" smtClean="0"/>
              <a:t>They tried to sell all of their stocks so save money.</a:t>
            </a:r>
          </a:p>
          <a:p>
            <a:endParaRPr lang="en-US" dirty="0"/>
          </a:p>
        </p:txBody>
      </p:sp>
      <p:pic>
        <p:nvPicPr>
          <p:cNvPr id="5" name="Content Placeholder 4" descr="Black Thursday.jpg"/>
          <p:cNvPicPr>
            <a:picLocks noGrp="1" noChangeAspect="1"/>
          </p:cNvPicPr>
          <p:nvPr>
            <p:ph sz="quarter" idx="14"/>
          </p:nvPr>
        </p:nvPicPr>
        <p:blipFill>
          <a:blip r:embed="rId2"/>
          <a:stretch>
            <a:fillRect/>
          </a:stretch>
        </p:blipFill>
        <p:spPr>
          <a:xfrm>
            <a:off x="3810000" y="2924944"/>
            <a:ext cx="5159774" cy="37338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323528" y="303212"/>
            <a:ext cx="4248472" cy="4421932"/>
          </a:xfrm>
        </p:spPr>
        <p:txBody>
          <a:bodyPr>
            <a:normAutofit/>
          </a:bodyPr>
          <a:lstStyle/>
          <a:p>
            <a:r>
              <a:rPr lang="en-US" sz="3500" dirty="0" smtClean="0"/>
              <a:t>This day is known as Black Thursday</a:t>
            </a:r>
          </a:p>
          <a:p>
            <a:r>
              <a:rPr lang="en-US" sz="3500" dirty="0" smtClean="0"/>
              <a:t>Banks RAN OUT OF MONEY to lend.</a:t>
            </a:r>
          </a:p>
          <a:p>
            <a:endParaRPr lang="en-US" dirty="0"/>
          </a:p>
        </p:txBody>
      </p:sp>
      <p:pic>
        <p:nvPicPr>
          <p:cNvPr id="9" name="Content Placeholder 8" descr="Black Thursday 3.jpg"/>
          <p:cNvPicPr>
            <a:picLocks noGrp="1" noChangeAspect="1"/>
          </p:cNvPicPr>
          <p:nvPr>
            <p:ph sz="quarter" idx="14"/>
          </p:nvPr>
        </p:nvPicPr>
        <p:blipFill>
          <a:blip r:embed="rId2"/>
          <a:stretch>
            <a:fillRect/>
          </a:stretch>
        </p:blipFill>
        <p:spPr>
          <a:xfrm>
            <a:off x="5029200" y="274637"/>
            <a:ext cx="3651648" cy="6408643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43083"/>
            <a:ext cx="7906072" cy="1154097"/>
          </a:xfrm>
        </p:spPr>
        <p:txBody>
          <a:bodyPr>
            <a:noAutofit/>
          </a:bodyPr>
          <a:lstStyle/>
          <a:p>
            <a:r>
              <a:rPr lang="en-US" sz="4500" dirty="0" smtClean="0"/>
              <a:t>5-  The Drought and Dustbowl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8840"/>
            <a:ext cx="7315200" cy="3539527"/>
          </a:xfrm>
        </p:spPr>
        <p:txBody>
          <a:bodyPr>
            <a:noAutofit/>
          </a:bodyPr>
          <a:lstStyle/>
          <a:p>
            <a:r>
              <a:rPr lang="en-US" sz="3500" dirty="0" smtClean="0"/>
              <a:t>The Prairies were hit by a drought which lasted for many years.</a:t>
            </a:r>
          </a:p>
          <a:p>
            <a:endParaRPr lang="en-US" sz="3500" dirty="0" smtClean="0"/>
          </a:p>
          <a:p>
            <a:r>
              <a:rPr lang="en-US" sz="3500" dirty="0" smtClean="0"/>
              <a:t>The economy of the Prairies relied heavily on farming.</a:t>
            </a:r>
          </a:p>
          <a:p>
            <a:endParaRPr lang="en-US" sz="3500" dirty="0" smtClean="0"/>
          </a:p>
          <a:p>
            <a:r>
              <a:rPr lang="en-US" sz="3500" dirty="0" smtClean="0"/>
              <a:t>Drought + farming= bad farming </a:t>
            </a:r>
            <a:endParaRPr lang="en-US" sz="35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41586" y="379583"/>
            <a:ext cx="7315200" cy="1154097"/>
          </a:xfrm>
        </p:spPr>
        <p:txBody>
          <a:bodyPr>
            <a:normAutofit/>
          </a:bodyPr>
          <a:lstStyle/>
          <a:p>
            <a:r>
              <a:rPr lang="en-US" sz="4500" dirty="0" smtClean="0"/>
              <a:t>Images from the Dust Bowl</a:t>
            </a:r>
            <a:endParaRPr lang="en-US" sz="4500" dirty="0"/>
          </a:p>
        </p:txBody>
      </p:sp>
      <p:pic>
        <p:nvPicPr>
          <p:cNvPr id="6" name="Content Placeholder 5" descr="Dust Bowl 1.jpg"/>
          <p:cNvPicPr>
            <a:picLocks noGrp="1" noChangeAspect="1"/>
          </p:cNvPicPr>
          <p:nvPr>
            <p:ph idx="1"/>
          </p:nvPr>
        </p:nvPicPr>
        <p:blipFill>
          <a:blip r:embed="rId2"/>
          <a:srcRect t="17752" b="17752"/>
          <a:stretch>
            <a:fillRect/>
          </a:stretch>
        </p:blipFill>
        <p:spPr>
          <a:xfrm>
            <a:off x="-46420" y="1700808"/>
            <a:ext cx="9226932" cy="4464536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Perspective.thmx</Template>
  <TotalTime>79</TotalTime>
  <Words>613</Words>
  <Application>Microsoft Macintosh PowerPoint</Application>
  <PresentationFormat>On-screen Show (4:3)</PresentationFormat>
  <Paragraphs>115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Perspective</vt:lpstr>
      <vt:lpstr>The Great depression 1929-1939</vt:lpstr>
      <vt:lpstr>Causes</vt:lpstr>
      <vt:lpstr>1- Overproduction and Overexpansion</vt:lpstr>
      <vt:lpstr>2- Too much credit</vt:lpstr>
      <vt:lpstr>3- Dependence on the United States</vt:lpstr>
      <vt:lpstr>4- Cause: Drop in Stocks</vt:lpstr>
      <vt:lpstr>PowerPoint Presentation</vt:lpstr>
      <vt:lpstr>5-  The Drought and Dustbowl</vt:lpstr>
      <vt:lpstr>Images from the Dust Bowl</vt:lpstr>
      <vt:lpstr>Image from the Dust Bowl</vt:lpstr>
      <vt:lpstr>PowerPoint Presentation</vt:lpstr>
      <vt:lpstr>Effects of  the Great Depression</vt:lpstr>
      <vt:lpstr>Economic Effects</vt:lpstr>
      <vt:lpstr>Economic Effects</vt:lpstr>
      <vt:lpstr>Individual Effects</vt:lpstr>
      <vt:lpstr>Individual Effects</vt:lpstr>
      <vt:lpstr>Government Solutions</vt:lpstr>
      <vt:lpstr>A) Public Works Projects</vt:lpstr>
      <vt:lpstr>b) “Back to the Land” projects:</vt:lpstr>
      <vt:lpstr>C) Direct Aid</vt:lpstr>
      <vt:lpstr>D) Work Camps</vt:lpstr>
      <vt:lpstr>Indirect or “Spin-Off” effects</vt:lpstr>
      <vt:lpstr>A) The development of new political parties and ideologies.</vt:lpstr>
      <vt:lpstr>B) Increased government presence in economy and social fabric of Canada.</vt:lpstr>
      <vt:lpstr>Initiated by R.B. Bennett (Conservative Party)</vt:lpstr>
      <vt:lpstr>Initiated by R.B. Bennett</vt:lpstr>
      <vt:lpstr>End of the Depression</vt:lpstr>
      <vt:lpstr>End of the Depression</vt:lpstr>
    </vt:vector>
  </TitlesOfParts>
  <Company>HRHS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Great depression 1929-1939</dc:title>
  <dc:creator>Teacher RSB</dc:creator>
  <cp:lastModifiedBy>Laura Yaworski</cp:lastModifiedBy>
  <cp:revision>9</cp:revision>
  <dcterms:created xsi:type="dcterms:W3CDTF">2011-02-10T20:06:57Z</dcterms:created>
  <dcterms:modified xsi:type="dcterms:W3CDTF">2014-05-06T15:47:24Z</dcterms:modified>
</cp:coreProperties>
</file>