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31"/>
  </p:notesMasterIdLst>
  <p:sldIdLst>
    <p:sldId id="256" r:id="rId2"/>
    <p:sldId id="259" r:id="rId3"/>
    <p:sldId id="260" r:id="rId4"/>
    <p:sldId id="264" r:id="rId5"/>
    <p:sldId id="261" r:id="rId6"/>
    <p:sldId id="262" r:id="rId7"/>
    <p:sldId id="263" r:id="rId8"/>
    <p:sldId id="269" r:id="rId9"/>
    <p:sldId id="270" r:id="rId10"/>
    <p:sldId id="271" r:id="rId11"/>
    <p:sldId id="268" r:id="rId12"/>
    <p:sldId id="265" r:id="rId13"/>
    <p:sldId id="266" r:id="rId14"/>
    <p:sldId id="272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1" r:id="rId25"/>
    <p:sldId id="282" r:id="rId26"/>
    <p:sldId id="283" r:id="rId27"/>
    <p:sldId id="284" r:id="rId28"/>
    <p:sldId id="285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C4635-8C2A-A44B-A5E0-9255161EA707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77F16-21C1-A14E-922F-9F3795288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450B1-3A4E-41C2-86D5-B40000C7388B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F270-193C-4AF5-A873-B53A2CF30A3B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3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3CE10F-47B1-48AF-868E-0A048DA13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2B9172-ACBB-4E24-9BD8-AFFB5F6675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5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88934F18-B1F7-0148-A06A-F2FB1A65E8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EF72D64-C123-2841-B07A-73B1C03C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achtkabarett.com/ihvh/img/Schutzstaffel.svg&amp;imgrefurl=http://www.nachtkabarett.com/LogosAndSymbology&amp;h=216&amp;w=324&amp;sz=6&amp;hl=en&amp;start=1&amp;um=1&amp;tbnid=UBnkojq69DF7MM:&amp;tbnh=79&amp;tbnw=118&amp;prev=/images?q=schutzstaffel&amp;um=1&amp;hl=en&amp;rls=GGLR,GGLR:2006-08,GGLR: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images.google.com/imgres?imgurl=http://www.bytwerk.com/gpa/images/ob/ob7.jpg&amp;imgrefurl=http://www.bytwerk.com/gpa/uniforms.htm&amp;h=634&amp;w=704&amp;sz=39&amp;hl=en&amp;start=2&amp;um=1&amp;tbnid=pUOGEvO0x00WqM:&amp;tbnh=126&amp;tbnw=140&amp;prev=/images?q=german+girls'+league&amp;um=1&amp;hl=en&amp;rls=GGLR,GGLR:2006-08,GGLR:en" TargetMode="External"/><Relationship Id="rId3" Type="http://schemas.openxmlformats.org/officeDocument/2006/relationships/hyperlink" Target="http://images.google.com/imgres?imgurl=http://www.newsfrombabylon.com/images/articles/02-2003/hitler_youth.jpg&amp;imgrefurl=http://www.newsfrombabylon.com/topics/immigration_deportation_and_ethnic_cleansing&amp;h=219&amp;w=293&amp;sz=24&amp;hl=en&amp;start=6&amp;um=1&amp;tbnid=GO4ozawKimEXSM:&amp;tbnh=86&amp;tbnw=115&amp;prev=/images?q=hitler+youth&amp;um=1&amp;hl=en&amp;rls=GGLR,GGLR:2006-08,GGLR:en" TargetMode="External"/><Relationship Id="rId7" Type="http://schemas.openxmlformats.org/officeDocument/2006/relationships/hyperlink" Target="http://images.google.com/imgres?imgurl=http://bp3.blogger.com/_ztovbV7vTOo/RqxMBPudh8I/AAAAAAAABsU/jYXRL2u_vvY/s400/Hitler&amp;Youth.jpg&amp;imgrefurl=http://larussophobe.wordpress.com/2007/07/&amp;h=240&amp;w=200&amp;sz=15&amp;hl=en&amp;start=18&amp;um=1&amp;tbnid=0AGn5D2uw7SI_M:&amp;tbnh=110&amp;tbnw=92&amp;prev=/images?q=hitler+youth&amp;um=1&amp;hl=en&amp;rls=GGLR,GGLR:2006-08,GGLR:en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11" Type="http://schemas.openxmlformats.org/officeDocument/2006/relationships/hyperlink" Target="http://images.google.com/imgres?imgurl=http://images.encarta.msn.com/xrefmedia/sharemed/targets/images/pho/t242/T242186A.jpg&amp;imgrefurl=http://encarta.msn.com/media_461542597_761556540_-1_1/League_of_German_Girls.html&amp;h=340&amp;w=443&amp;sz=30&amp;hl=en&amp;start=1&amp;um=1&amp;tbnid=-cEvdkk39CpqqM:&amp;tbnh=97&amp;tbnw=127&amp;prev=/images?q=german+girls'+league&amp;um=1&amp;hl=en&amp;rls=GGLR,GGLR:2006-08,GGLR:en" TargetMode="External"/><Relationship Id="rId5" Type="http://schemas.openxmlformats.org/officeDocument/2006/relationships/hyperlink" Target="http://images.google.com/imgres?imgurl=http://www.history.ucsb.edu/faculty/marcuse/classes/133p/133p04papers/133p04papimg/HitlerYouth.jpg&amp;imgrefurl=http://www.history.ucsb.edu/faculty/marcuse/classes/133p/133p04papers/KFrabottaHitlerYouth046.htm&amp;h=256&amp;w=400&amp;sz=45&amp;hl=en&amp;start=2&amp;um=1&amp;tbnid=x5vzfM9B3sEkZM:&amp;tbnh=79&amp;tbnw=124&amp;prev=/images?q=hitler+youth&amp;um=1&amp;hl=en&amp;rls=GGLR,GGLR:2006-08,GGLR:en" TargetMode="External"/><Relationship Id="rId15" Type="http://schemas.openxmlformats.org/officeDocument/2006/relationships/hyperlink" Target="http://www.bytwerk.com/gpa/images/ob/ob8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images.google.com/imgres?imgurl=http://www.spartacus.schoolnet.co.uk/GERwomen.jpg&amp;imgrefurl=http://www.spartacus.schoolnet.co.uk/2WWgirls.htm&amp;h=248&amp;w=165&amp;sz=18&amp;hl=en&amp;start=4&amp;um=1&amp;tbnid=qFhZjwSDrZNZxM:&amp;tbnh=111&amp;tbnw=74&amp;prev=/images?q=german+girls'+league&amp;um=1&amp;hl=en&amp;rls=GGLR,GGLR:2006-08,GGLR:en" TargetMode="External"/><Relationship Id="rId1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500" dirty="0">
                <a:latin typeface="Impact"/>
                <a:cs typeface="Impact"/>
              </a:rPr>
              <a:t>The Rise of Hitler &amp; the Nazi party</a:t>
            </a:r>
          </a:p>
        </p:txBody>
      </p:sp>
    </p:spTree>
    <p:extLst>
      <p:ext uri="{BB962C8B-B14F-4D97-AF65-F5344CB8AC3E}">
        <p14:creationId xmlns:p14="http://schemas.microsoft.com/office/powerpoint/2010/main" val="189685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Hitler Chancellor - 1933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Hindenburg wanted to be able to control Hitler and the NAZIs.</a:t>
            </a:r>
          </a:p>
          <a:p>
            <a:r>
              <a:rPr lang="en-US" sz="3000" b="1" dirty="0"/>
              <a:t>Hitler was appointed Chancellor in January.</a:t>
            </a:r>
          </a:p>
          <a:p>
            <a:r>
              <a:rPr lang="en-US" sz="3000" dirty="0"/>
              <a:t>By February, he called new elections.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54500"/>
            <a:ext cx="17526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91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775" r="3460"/>
          <a:stretch/>
        </p:blipFill>
        <p:spPr bwMode="auto">
          <a:xfrm>
            <a:off x="1264436" y="0"/>
            <a:ext cx="6831813" cy="693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1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Nazism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866742" cy="3779078"/>
          </a:xfrm>
        </p:spPr>
        <p:txBody>
          <a:bodyPr>
            <a:noAutofit/>
          </a:bodyPr>
          <a:lstStyle/>
          <a:p>
            <a:r>
              <a:rPr lang="en-US" sz="2500" dirty="0"/>
              <a:t>1. </a:t>
            </a:r>
            <a:r>
              <a:rPr lang="en-US" sz="2500" u="sng" dirty="0"/>
              <a:t>The theory of the “Master Race”</a:t>
            </a:r>
          </a:p>
          <a:p>
            <a:r>
              <a:rPr lang="en-US" sz="2500" dirty="0"/>
              <a:t>A) The Aryan race was considered the best. It had not been “interbred” with other “inferior” races. Germans were descendants of the Aryan race.</a:t>
            </a:r>
          </a:p>
          <a:p>
            <a:r>
              <a:rPr lang="en-US" sz="2500" dirty="0"/>
              <a:t>B) Germans must keep their race pure in order to become the “Master Race”</a:t>
            </a:r>
          </a:p>
          <a:p>
            <a:r>
              <a:rPr lang="en-US" sz="2500" dirty="0"/>
              <a:t>C) Germans were too crowded in their own space and needed extra space “Lebensraum”</a:t>
            </a:r>
          </a:p>
        </p:txBody>
      </p:sp>
    </p:spTree>
    <p:extLst>
      <p:ext uri="{BB962C8B-B14F-4D97-AF65-F5344CB8AC3E}">
        <p14:creationId xmlns:p14="http://schemas.microsoft.com/office/powerpoint/2010/main" val="261178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2. </a:t>
            </a:r>
            <a:r>
              <a:rPr lang="en-US" sz="4000" b="1" dirty="0" err="1"/>
              <a:t>Anti-semitism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sz="2500" dirty="0"/>
              <a:t>) Nuremberg Laws (1935)</a:t>
            </a:r>
          </a:p>
          <a:p>
            <a:r>
              <a:rPr lang="en-US" sz="2500" dirty="0"/>
              <a:t>Reich citizen act: “No Jew can be a Reich citizen”</a:t>
            </a:r>
          </a:p>
          <a:p>
            <a:r>
              <a:rPr lang="en-US" sz="2500" dirty="0"/>
              <a:t>Law for the protection of German Blood and German </a:t>
            </a:r>
            <a:r>
              <a:rPr lang="en-US" sz="2500" dirty="0" err="1"/>
              <a:t>Honour</a:t>
            </a:r>
            <a:r>
              <a:rPr lang="en-US" sz="2500" dirty="0"/>
              <a:t>: “marriages between Jews and citizens of German or kindred blood are hereby forbidden”</a:t>
            </a:r>
          </a:p>
        </p:txBody>
      </p:sp>
    </p:spTree>
    <p:extLst>
      <p:ext uri="{BB962C8B-B14F-4D97-AF65-F5344CB8AC3E}">
        <p14:creationId xmlns:p14="http://schemas.microsoft.com/office/powerpoint/2010/main" val="187751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remberg law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-423"/>
          <a:stretch/>
        </p:blipFill>
        <p:spPr>
          <a:xfrm>
            <a:off x="-190501" y="142875"/>
            <a:ext cx="9519989" cy="6619875"/>
          </a:xfrm>
        </p:spPr>
      </p:pic>
    </p:spTree>
    <p:extLst>
      <p:ext uri="{BB962C8B-B14F-4D97-AF65-F5344CB8AC3E}">
        <p14:creationId xmlns:p14="http://schemas.microsoft.com/office/powerpoint/2010/main" val="78128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2. </a:t>
            </a:r>
            <a:r>
              <a:rPr lang="en-US" sz="4000" b="1" dirty="0" err="1"/>
              <a:t>Anti-semitism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B) Restrictions 1933-1939:</a:t>
            </a:r>
          </a:p>
          <a:p>
            <a:r>
              <a:rPr lang="en-US" sz="2500" dirty="0"/>
              <a:t>Jews were forbidden to practice many professions (medicine, teaching, </a:t>
            </a:r>
            <a:r>
              <a:rPr lang="en-US" sz="2500" dirty="0" err="1"/>
              <a:t>etc</a:t>
            </a:r>
            <a:r>
              <a:rPr lang="en-US" sz="2500" dirty="0"/>
              <a:t>)</a:t>
            </a:r>
          </a:p>
          <a:p>
            <a:r>
              <a:rPr lang="en-US" sz="2500" dirty="0"/>
              <a:t>Limits on the number of Jews in schools (eventually reduced to 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6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2. Anti-Semitism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199"/>
            <a:ext cx="7787229" cy="3712817"/>
          </a:xfrm>
        </p:spPr>
        <p:txBody>
          <a:bodyPr>
            <a:normAutofit/>
          </a:bodyPr>
          <a:lstStyle/>
          <a:p>
            <a:r>
              <a:rPr lang="en-US" sz="3000" dirty="0"/>
              <a:t>C) </a:t>
            </a:r>
            <a:r>
              <a:rPr lang="en-US" sz="3000" dirty="0" err="1"/>
              <a:t>Kristallnacht</a:t>
            </a:r>
            <a:r>
              <a:rPr lang="en-US" sz="3000" dirty="0"/>
              <a:t> (1938)</a:t>
            </a:r>
          </a:p>
          <a:p>
            <a:r>
              <a:rPr lang="en-US" sz="3000" dirty="0"/>
              <a:t>Windows of Jewish shops, homes and synagogues were smashed. </a:t>
            </a:r>
          </a:p>
          <a:p>
            <a:r>
              <a:rPr lang="en-US" sz="3000" dirty="0"/>
              <a:t>A lot of looting and destructions took place</a:t>
            </a:r>
          </a:p>
        </p:txBody>
      </p:sp>
    </p:spTree>
    <p:extLst>
      <p:ext uri="{BB962C8B-B14F-4D97-AF65-F5344CB8AC3E}">
        <p14:creationId xmlns:p14="http://schemas.microsoft.com/office/powerpoint/2010/main" val="121395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llnach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-114341" y="920751"/>
            <a:ext cx="9401215" cy="5170306"/>
          </a:xfrm>
        </p:spPr>
      </p:pic>
    </p:spTree>
    <p:extLst>
      <p:ext uri="{BB962C8B-B14F-4D97-AF65-F5344CB8AC3E}">
        <p14:creationId xmlns:p14="http://schemas.microsoft.com/office/powerpoint/2010/main" val="77005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llnacht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386"/>
          <a:stretch/>
        </p:blipFill>
        <p:spPr>
          <a:xfrm>
            <a:off x="0" y="252710"/>
            <a:ext cx="9144000" cy="6342955"/>
          </a:xfrm>
        </p:spPr>
      </p:pic>
    </p:spTree>
    <p:extLst>
      <p:ext uri="{BB962C8B-B14F-4D97-AF65-F5344CB8AC3E}">
        <p14:creationId xmlns:p14="http://schemas.microsoft.com/office/powerpoint/2010/main" val="95903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ristallnacht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119"/>
          <a:stretch/>
        </p:blipFill>
        <p:spPr>
          <a:xfrm>
            <a:off x="206375" y="211755"/>
            <a:ext cx="8686800" cy="6466337"/>
          </a:xfrm>
        </p:spPr>
      </p:pic>
    </p:spTree>
    <p:extLst>
      <p:ext uri="{BB962C8B-B14F-4D97-AF65-F5344CB8AC3E}">
        <p14:creationId xmlns:p14="http://schemas.microsoft.com/office/powerpoint/2010/main" val="92273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Hitler was able to rise to power because of the weakness of the Weimar Republic (German government)</a:t>
            </a:r>
          </a:p>
          <a:p>
            <a:r>
              <a:rPr lang="en-US" sz="2400" dirty="0"/>
              <a:t>Germany was also facing many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48116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2. Anti-Semitism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773976" cy="3752574"/>
          </a:xfrm>
        </p:spPr>
        <p:txBody>
          <a:bodyPr/>
          <a:lstStyle/>
          <a:p>
            <a:r>
              <a:rPr lang="en-US" sz="3000" dirty="0"/>
              <a:t>D) Concentration camps:</a:t>
            </a:r>
          </a:p>
          <a:p>
            <a:r>
              <a:rPr lang="en-US" sz="3000" dirty="0"/>
              <a:t>Created immediately after Hitler became Chancellor</a:t>
            </a:r>
          </a:p>
          <a:p>
            <a:r>
              <a:rPr lang="en-US" sz="3000" dirty="0"/>
              <a:t>Meant to punish and torture political opponents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2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2. Anti-Semitism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376411" cy="3606800"/>
          </a:xfrm>
        </p:spPr>
        <p:txBody>
          <a:bodyPr>
            <a:normAutofit/>
          </a:bodyPr>
          <a:lstStyle/>
          <a:p>
            <a:r>
              <a:rPr lang="en-US" sz="2500" dirty="0"/>
              <a:t>E) Extermination camps:</a:t>
            </a:r>
          </a:p>
          <a:p>
            <a:r>
              <a:rPr lang="en-US" sz="2500" dirty="0"/>
              <a:t>Created to systematically kill millions, primarily by gassing, but also in mass executions and through extreme work under starvation conditions.</a:t>
            </a:r>
          </a:p>
        </p:txBody>
      </p:sp>
    </p:spTree>
    <p:extLst>
      <p:ext uri="{BB962C8B-B14F-4D97-AF65-F5344CB8AC3E}">
        <p14:creationId xmlns:p14="http://schemas.microsoft.com/office/powerpoint/2010/main" val="361449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p statistic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b="282"/>
          <a:stretch/>
        </p:blipFill>
        <p:spPr>
          <a:xfrm>
            <a:off x="89427" y="428332"/>
            <a:ext cx="8953818" cy="6214139"/>
          </a:xfrm>
        </p:spPr>
      </p:pic>
    </p:spTree>
    <p:extLst>
      <p:ext uri="{BB962C8B-B14F-4D97-AF65-F5344CB8AC3E}">
        <p14:creationId xmlns:p14="http://schemas.microsoft.com/office/powerpoint/2010/main" val="16230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3296"/>
            <a:ext cx="8229600" cy="1034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500" b="1" dirty="0">
                <a:latin typeface="Impact"/>
                <a:cs typeface="Impact"/>
              </a:rPr>
              <a:t>Expansion </a:t>
            </a:r>
          </a:p>
          <a:p>
            <a:pPr marL="0" indent="0" algn="ctr">
              <a:buNone/>
            </a:pPr>
            <a:r>
              <a:rPr lang="en-US" sz="7500" b="1" dirty="0">
                <a:latin typeface="Impact"/>
                <a:cs typeface="Impact"/>
              </a:rPr>
              <a:t>of the </a:t>
            </a:r>
          </a:p>
          <a:p>
            <a:pPr marL="0" indent="0" algn="ctr">
              <a:buNone/>
            </a:pPr>
            <a:r>
              <a:rPr lang="en-US" sz="7500" b="1" dirty="0">
                <a:latin typeface="Impact"/>
                <a:cs typeface="Impact"/>
              </a:rPr>
              <a:t>Nazi Party</a:t>
            </a:r>
          </a:p>
        </p:txBody>
      </p:sp>
    </p:spTree>
    <p:extLst>
      <p:ext uri="{BB962C8B-B14F-4D97-AF65-F5344CB8AC3E}">
        <p14:creationId xmlns:p14="http://schemas.microsoft.com/office/powerpoint/2010/main" val="76176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5284"/>
            <a:ext cx="8229600" cy="1143000"/>
          </a:xfrm>
        </p:spPr>
        <p:txBody>
          <a:bodyPr/>
          <a:lstStyle/>
          <a:p>
            <a:r>
              <a:rPr lang="en-US" sz="4000" b="1" dirty="0"/>
              <a:t>1. STURMABTEILUNG</a:t>
            </a:r>
          </a:p>
        </p:txBody>
      </p:sp>
      <p:pic>
        <p:nvPicPr>
          <p:cNvPr id="122893" name="Picture 13" descr="Sturmabteilu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446" y="1143000"/>
            <a:ext cx="2468563" cy="2532063"/>
          </a:xfrm>
        </p:spPr>
      </p:pic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860800"/>
            <a:ext cx="8135938" cy="2663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aka the </a:t>
            </a:r>
            <a:r>
              <a:rPr lang="en-US" sz="2800" b="1" dirty="0" err="1"/>
              <a:t>Brownshirts</a:t>
            </a:r>
            <a:r>
              <a:rPr lang="en-US" sz="2800" dirty="0"/>
              <a:t> because their uniform was brown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NAZIs own political army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Made up of men who were also unhappy with the outcome of the Treaty of Versailles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Goal was to discourage other political groups from meeting – usually done violently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22889" name="Picture 9" descr="Organisationsbuch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56" y="1089025"/>
            <a:ext cx="3695224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570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5368" y="2674602"/>
            <a:ext cx="4038600" cy="3749118"/>
          </a:xfrm>
        </p:spPr>
        <p:txBody>
          <a:bodyPr>
            <a:normAutofit/>
          </a:bodyPr>
          <a:lstStyle/>
          <a:p>
            <a:r>
              <a:rPr lang="en-US" sz="2800" dirty="0"/>
              <a:t>2. </a:t>
            </a:r>
            <a:r>
              <a:rPr lang="en-US" sz="2800" b="1" dirty="0"/>
              <a:t>SS</a:t>
            </a:r>
            <a:r>
              <a:rPr lang="en-US" sz="2800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Schutzstaffel</a:t>
            </a:r>
            <a:r>
              <a:rPr lang="en-US" sz="2800" i="1" dirty="0"/>
              <a:t>)/ </a:t>
            </a:r>
            <a:r>
              <a:rPr lang="en-US" sz="2800" dirty="0"/>
              <a:t>Secret Police: created in 1926</a:t>
            </a:r>
          </a:p>
          <a:p>
            <a:r>
              <a:rPr lang="en-US" sz="2800" dirty="0"/>
              <a:t>AKA </a:t>
            </a:r>
            <a:r>
              <a:rPr lang="en-US" sz="2800" b="1" dirty="0"/>
              <a:t>Gestapo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endParaRPr lang="en-US" sz="2800" dirty="0"/>
          </a:p>
          <a:p>
            <a:r>
              <a:rPr lang="en-US" sz="2800" dirty="0"/>
              <a:t>SA expanded to reach into other parts of Germany</a:t>
            </a:r>
          </a:p>
        </p:txBody>
      </p:sp>
      <p:pic>
        <p:nvPicPr>
          <p:cNvPr id="135173" name="Picture 5" descr="Organisationsbuch_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17909" y="1197277"/>
            <a:ext cx="4703465" cy="3528392"/>
          </a:xfrm>
          <a:noFill/>
          <a:ln/>
        </p:spPr>
      </p:pic>
      <p:pic>
        <p:nvPicPr>
          <p:cNvPr id="135176" name="Picture 8" descr="Schutzstaffel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5886400" y="5027405"/>
            <a:ext cx="1498600" cy="1003300"/>
          </a:xfrm>
          <a:ln/>
        </p:spPr>
      </p:pic>
    </p:spTree>
    <p:extLst>
      <p:ext uri="{BB962C8B-B14F-4D97-AF65-F5344CB8AC3E}">
        <p14:creationId xmlns:p14="http://schemas.microsoft.com/office/powerpoint/2010/main" val="266285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32" y="45720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/>
              <a:t>Two Faces of the NAZI Security Forces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44" y="5315322"/>
            <a:ext cx="4038600" cy="1542678"/>
          </a:xfrm>
        </p:spPr>
        <p:txBody>
          <a:bodyPr/>
          <a:lstStyle/>
          <a:p>
            <a:pPr>
              <a:buNone/>
            </a:pPr>
            <a:r>
              <a:rPr lang="en-CA" dirty="0"/>
              <a:t>	</a:t>
            </a:r>
            <a:r>
              <a:rPr lang="en-CA" sz="2000" i="1" dirty="0"/>
              <a:t>Heinrich Himmler</a:t>
            </a:r>
            <a:r>
              <a:rPr lang="en-CA" sz="2000" dirty="0"/>
              <a:t>,      Oversaw all security forces within the country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0032" y="5359946"/>
            <a:ext cx="4038600" cy="1498054"/>
          </a:xfrm>
        </p:spPr>
        <p:txBody>
          <a:bodyPr/>
          <a:lstStyle/>
          <a:p>
            <a:pPr>
              <a:buNone/>
            </a:pPr>
            <a:r>
              <a:rPr lang="en-CA" dirty="0"/>
              <a:t>	</a:t>
            </a:r>
            <a:r>
              <a:rPr lang="en-CA" sz="2000" i="1" dirty="0"/>
              <a:t>Hermann Goring</a:t>
            </a:r>
            <a:r>
              <a:rPr lang="en-CA" sz="2000" dirty="0"/>
              <a:t>,                  SA Commander and eventually led the Luftwaffe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2664296" cy="389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2601905" cy="388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6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5877" y="713797"/>
            <a:ext cx="7135842" cy="122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bg2"/>
                </a:solidFill>
              </a:rPr>
              <a:t>3. Creation of the Hitler Youth &amp; German Girls’ League</a:t>
            </a:r>
          </a:p>
        </p:txBody>
      </p:sp>
      <p:pic>
        <p:nvPicPr>
          <p:cNvPr id="136197" name="Picture 5" descr="hitler_youth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55716" y="2155824"/>
            <a:ext cx="3168650" cy="2370138"/>
          </a:xfrm>
          <a:ln/>
        </p:spPr>
      </p:pic>
      <p:pic>
        <p:nvPicPr>
          <p:cNvPr id="136200" name="Picture 8" descr="HitlerYouth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61806" y="4525962"/>
            <a:ext cx="3563937" cy="2270125"/>
          </a:xfrm>
          <a:ln/>
        </p:spPr>
      </p:pic>
      <p:pic>
        <p:nvPicPr>
          <p:cNvPr id="136203" name="Picture 11" descr="Hitler%26Youth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5519" y="4395829"/>
            <a:ext cx="2046287" cy="2447925"/>
          </a:xfrm>
          <a:prstGeom prst="rect">
            <a:avLst/>
          </a:prstGeom>
          <a:noFill/>
        </p:spPr>
      </p:pic>
      <p:pic>
        <p:nvPicPr>
          <p:cNvPr id="136205" name="Picture 13" descr="GERwome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7577" y="4802729"/>
            <a:ext cx="1344612" cy="2016125"/>
          </a:xfrm>
          <a:prstGeom prst="rect">
            <a:avLst/>
          </a:prstGeom>
          <a:noFill/>
        </p:spPr>
      </p:pic>
      <p:pic>
        <p:nvPicPr>
          <p:cNvPr id="136207" name="Picture 15" descr="T242186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34766" y="2470191"/>
            <a:ext cx="2520950" cy="1925638"/>
          </a:xfrm>
          <a:prstGeom prst="rect">
            <a:avLst/>
          </a:prstGeom>
          <a:noFill/>
        </p:spPr>
      </p:pic>
      <p:pic>
        <p:nvPicPr>
          <p:cNvPr id="136209" name="Picture 17" descr="ob7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147" y="4637408"/>
            <a:ext cx="2303462" cy="2073275"/>
          </a:xfrm>
          <a:prstGeom prst="rect">
            <a:avLst/>
          </a:prstGeom>
          <a:noFill/>
        </p:spPr>
      </p:pic>
      <p:pic>
        <p:nvPicPr>
          <p:cNvPr id="136211" name="Picture 19" descr="Nazi uniforms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1613" y="2068554"/>
            <a:ext cx="2376488" cy="232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61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514228"/>
            <a:ext cx="8016875" cy="99371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2"/>
                </a:solidFill>
              </a:rPr>
              <a:t>4. Formation of the Nazi Student League, Teachers’ League, Women’s League, Physician’s League</a:t>
            </a:r>
          </a:p>
        </p:txBody>
      </p:sp>
      <p:pic>
        <p:nvPicPr>
          <p:cNvPr id="149509" name="Picture 5" descr="6db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35550" y="2490650"/>
            <a:ext cx="3218966" cy="3497774"/>
          </a:xfrm>
          <a:noFill/>
          <a:ln/>
        </p:spPr>
      </p:pic>
      <p:pic>
        <p:nvPicPr>
          <p:cNvPr id="149512" name="Picture 8" descr="frauenshaft 193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809" y="2580405"/>
            <a:ext cx="5388621" cy="340801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903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Hitler’s attack on the Treaty of Versailles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2478741"/>
            <a:ext cx="8229600" cy="4921298"/>
          </a:xfrm>
        </p:spPr>
        <p:txBody>
          <a:bodyPr>
            <a:normAutofit/>
          </a:bodyPr>
          <a:lstStyle/>
          <a:p>
            <a:r>
              <a:rPr lang="en-US" sz="2500" dirty="0"/>
              <a:t>Slowly but surely, Hitler began to break many of the rules set out by the Treaty of Versailles</a:t>
            </a:r>
          </a:p>
          <a:p>
            <a:r>
              <a:rPr lang="en-US" sz="2500" dirty="0"/>
              <a:t>1. 1935: Begins rearmament- introduces conscription, rebuild the navy</a:t>
            </a:r>
          </a:p>
          <a:p>
            <a:r>
              <a:rPr lang="en-US" sz="2500" dirty="0"/>
              <a:t>2. 1936: Reoccupies the Rhineland</a:t>
            </a:r>
          </a:p>
          <a:p>
            <a:r>
              <a:rPr lang="en-US" sz="2500" dirty="0"/>
              <a:t>3. March 1938: The Anschluss: Germany &amp; Austria join together</a:t>
            </a:r>
          </a:p>
          <a:p>
            <a:r>
              <a:rPr lang="en-US" sz="2500" dirty="0"/>
              <a:t>4. September 12 1938: Hitler asks that </a:t>
            </a:r>
            <a:r>
              <a:rPr lang="en-US" sz="2500" dirty="0" err="1"/>
              <a:t>Sudetan</a:t>
            </a:r>
            <a:r>
              <a:rPr lang="en-US" sz="2500" dirty="0"/>
              <a:t> Germans to get their own government. </a:t>
            </a:r>
          </a:p>
        </p:txBody>
      </p:sp>
    </p:spTree>
    <p:extLst>
      <p:ext uri="{BB962C8B-B14F-4D97-AF65-F5344CB8AC3E}">
        <p14:creationId xmlns:p14="http://schemas.microsoft.com/office/powerpoint/2010/main" val="130437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1.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Inflation is the rise in prices and drop in the value of money</a:t>
            </a:r>
          </a:p>
          <a:p>
            <a:r>
              <a:rPr lang="en-US" sz="3000" dirty="0"/>
              <a:t>1921: British pound = 500 marks</a:t>
            </a:r>
          </a:p>
          <a:p>
            <a:r>
              <a:rPr lang="en-US" sz="3000" dirty="0"/>
              <a:t>1923: British pound= 16,000,000,000,000 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2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5" r="-175"/>
          <a:stretch/>
        </p:blipFill>
        <p:spPr bwMode="auto">
          <a:xfrm>
            <a:off x="1899581" y="0"/>
            <a:ext cx="6228419" cy="53006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9374" y="5386526"/>
            <a:ext cx="919162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/>
              <a:t>The worthless German Deutschmarks were used as cooking fuel, wallpaper, and even kites.  People often resorted to bartering</a:t>
            </a:r>
          </a:p>
        </p:txBody>
      </p:sp>
    </p:spTree>
    <p:extLst>
      <p:ext uri="{BB962C8B-B14F-4D97-AF65-F5344CB8AC3E}">
        <p14:creationId xmlns:p14="http://schemas.microsoft.com/office/powerpoint/2010/main" val="117501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2.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1930: 3 million</a:t>
            </a:r>
          </a:p>
          <a:p>
            <a:r>
              <a:rPr lang="en-US" sz="3000" dirty="0"/>
              <a:t>1932: 6 million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5000" y="2610683"/>
            <a:ext cx="4699000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000" u="sng" dirty="0">
                <a:solidFill>
                  <a:schemeClr val="bg1"/>
                </a:solidFill>
              </a:rPr>
              <a:t>Great Depression in Numbers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10 000 banks stopped operating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20 000 businesses bankrupt in 1932</a:t>
            </a:r>
          </a:p>
          <a:p>
            <a:pPr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Farm income and farmers’ wages fell by 50%</a:t>
            </a:r>
          </a:p>
        </p:txBody>
      </p:sp>
    </p:spTree>
    <p:extLst>
      <p:ext uri="{BB962C8B-B14F-4D97-AF65-F5344CB8AC3E}">
        <p14:creationId xmlns:p14="http://schemas.microsoft.com/office/powerpoint/2010/main" val="25067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3. Lack of confidence in the gov’t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People would vote for different parties with the hope that they would be able to change things</a:t>
            </a:r>
          </a:p>
        </p:txBody>
      </p:sp>
    </p:spTree>
    <p:extLst>
      <p:ext uri="{BB962C8B-B14F-4D97-AF65-F5344CB8AC3E}">
        <p14:creationId xmlns:p14="http://schemas.microsoft.com/office/powerpoint/2010/main" val="138643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Why people voted for the Nazi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972759" cy="3487530"/>
          </a:xfrm>
        </p:spPr>
        <p:txBody>
          <a:bodyPr>
            <a:noAutofit/>
          </a:bodyPr>
          <a:lstStyle/>
          <a:p>
            <a:r>
              <a:rPr lang="en-US" sz="3000" dirty="0"/>
              <a:t>1. The Great Depression</a:t>
            </a:r>
          </a:p>
          <a:p>
            <a:r>
              <a:rPr lang="en-US" sz="3000" dirty="0"/>
              <a:t>2. Well-organized campaign</a:t>
            </a:r>
          </a:p>
          <a:p>
            <a:r>
              <a:rPr lang="en-US" sz="3000" dirty="0"/>
              <a:t>3. Fear of communism (businessmen donated money to the Nazi party)</a:t>
            </a:r>
          </a:p>
          <a:p>
            <a:r>
              <a:rPr lang="en-US" sz="3000" dirty="0"/>
              <a:t>4. Resentment over the Treaty of Versailles</a:t>
            </a:r>
          </a:p>
          <a:p>
            <a:r>
              <a:rPr lang="en-US" sz="3000" dirty="0"/>
              <a:t>5. Their 25 point program was very convincing</a:t>
            </a:r>
          </a:p>
        </p:txBody>
      </p:sp>
    </p:spTree>
    <p:extLst>
      <p:ext uri="{BB962C8B-B14F-4D97-AF65-F5344CB8AC3E}">
        <p14:creationId xmlns:p14="http://schemas.microsoft.com/office/powerpoint/2010/main" val="162669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Presidential Elections 1932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19960" y="2491409"/>
            <a:ext cx="6036365" cy="3829878"/>
          </a:xfrm>
        </p:spPr>
        <p:txBody>
          <a:bodyPr>
            <a:noAutofit/>
          </a:bodyPr>
          <a:lstStyle/>
          <a:p>
            <a:r>
              <a:rPr lang="en-US" sz="3000" dirty="0"/>
              <a:t>Hindenburg up for re-election</a:t>
            </a:r>
          </a:p>
          <a:p>
            <a:r>
              <a:rPr lang="en-US" sz="3000" b="1" dirty="0"/>
              <a:t>Hitler runs as Hindenburg’s opponent</a:t>
            </a:r>
          </a:p>
          <a:p>
            <a:r>
              <a:rPr lang="en-US" sz="3000" b="1" dirty="0"/>
              <a:t>Hitler loses.</a:t>
            </a:r>
          </a:p>
          <a:p>
            <a:pPr>
              <a:buFont typeface="Wingdings" pitchFamily="2" charset="2"/>
              <a:buNone/>
            </a:pPr>
            <a:r>
              <a:rPr lang="en-US" sz="3000" dirty="0"/>
              <a:t>HOWEVER</a:t>
            </a:r>
          </a:p>
          <a:p>
            <a:r>
              <a:rPr lang="en-US" sz="3000" dirty="0"/>
              <a:t>Hindenburg still not happy with the Parliament and calls another election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341438"/>
            <a:ext cx="281146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0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5861"/>
            <a:ext cx="8229600" cy="1143000"/>
          </a:xfrm>
        </p:spPr>
        <p:txBody>
          <a:bodyPr/>
          <a:lstStyle/>
          <a:p>
            <a:r>
              <a:rPr lang="en-US" sz="4000" b="1" dirty="0"/>
              <a:t>1932 Elections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5635"/>
            <a:ext cx="8280400" cy="404087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dirty="0"/>
              <a:t>JULY</a:t>
            </a:r>
          </a:p>
          <a:p>
            <a:r>
              <a:rPr lang="en-US" sz="2500" b="1" dirty="0"/>
              <a:t>NAZIs get the most seats with over 13 million votes.</a:t>
            </a:r>
          </a:p>
          <a:p>
            <a:r>
              <a:rPr lang="en-US" sz="2500" dirty="0"/>
              <a:t>Hitler demands the Chancellorship as the leader of the political party with the most seats in the Reichstag.</a:t>
            </a:r>
          </a:p>
          <a:p>
            <a:r>
              <a:rPr lang="en-US" sz="2500" dirty="0"/>
              <a:t>The sitting Chancellor refused and asked Hindenburg to call another election.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NOVEMBER</a:t>
            </a:r>
          </a:p>
          <a:p>
            <a:r>
              <a:rPr lang="en-US" sz="2800" dirty="0"/>
              <a:t>NAZIs still win but with only 196 seats</a:t>
            </a:r>
          </a:p>
        </p:txBody>
      </p:sp>
    </p:spTree>
    <p:extLst>
      <p:ext uri="{BB962C8B-B14F-4D97-AF65-F5344CB8AC3E}">
        <p14:creationId xmlns:p14="http://schemas.microsoft.com/office/powerpoint/2010/main" val="41075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{85B3D6B2-88CC-B144-8297-20229AE8FC5B}tf10001076</Template>
  <TotalTime>269</TotalTime>
  <Words>739</Words>
  <Application>Microsoft Macintosh PowerPoint</Application>
  <PresentationFormat>On-screen Show (4:3)</PresentationFormat>
  <Paragraphs>94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Impact</vt:lpstr>
      <vt:lpstr>Wingdings</vt:lpstr>
      <vt:lpstr>Wingdings 3</vt:lpstr>
      <vt:lpstr>Ion Boardroom</vt:lpstr>
      <vt:lpstr>The Rise of Hitler &amp; the Nazi party</vt:lpstr>
      <vt:lpstr>PowerPoint Presentation</vt:lpstr>
      <vt:lpstr>1. Inflation</vt:lpstr>
      <vt:lpstr>PowerPoint Presentation</vt:lpstr>
      <vt:lpstr>2. Unemployment</vt:lpstr>
      <vt:lpstr>3. Lack of confidence in the gov’t</vt:lpstr>
      <vt:lpstr>Why people voted for the Nazi party</vt:lpstr>
      <vt:lpstr>Presidential Elections 1932</vt:lpstr>
      <vt:lpstr>1932 Elections</vt:lpstr>
      <vt:lpstr>Hitler Chancellor - 1933</vt:lpstr>
      <vt:lpstr>PowerPoint Presentation</vt:lpstr>
      <vt:lpstr>Nazism</vt:lpstr>
      <vt:lpstr>2. Anti-semitism</vt:lpstr>
      <vt:lpstr>PowerPoint Presentation</vt:lpstr>
      <vt:lpstr>2. Anti-semitism</vt:lpstr>
      <vt:lpstr>2. Anti-Semitism</vt:lpstr>
      <vt:lpstr>PowerPoint Presentation</vt:lpstr>
      <vt:lpstr>PowerPoint Presentation</vt:lpstr>
      <vt:lpstr>PowerPoint Presentation</vt:lpstr>
      <vt:lpstr>2. Anti-Semitism</vt:lpstr>
      <vt:lpstr>2. Anti-Semitism</vt:lpstr>
      <vt:lpstr>PowerPoint Presentation</vt:lpstr>
      <vt:lpstr>PowerPoint Presentation</vt:lpstr>
      <vt:lpstr>1. STURMABTEILUNG</vt:lpstr>
      <vt:lpstr>PowerPoint Presentation</vt:lpstr>
      <vt:lpstr>Two Faces of the NAZI Security Forces</vt:lpstr>
      <vt:lpstr>PowerPoint Presentation</vt:lpstr>
      <vt:lpstr>PowerPoint Presentation</vt:lpstr>
      <vt:lpstr>Hitler’s attack on the Treaty of Versailles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Lead-up to WWII</dc:title>
  <dc:creator>Laura Yaworski</dc:creator>
  <cp:lastModifiedBy>Laura Yaworski</cp:lastModifiedBy>
  <cp:revision>24</cp:revision>
  <dcterms:created xsi:type="dcterms:W3CDTF">2013-12-01T23:26:18Z</dcterms:created>
  <dcterms:modified xsi:type="dcterms:W3CDTF">2019-02-01T19:00:28Z</dcterms:modified>
</cp:coreProperties>
</file>